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23" r:id="rId2"/>
    <p:sldId id="313" r:id="rId3"/>
    <p:sldId id="2134960462" r:id="rId4"/>
    <p:sldId id="2134960457" r:id="rId5"/>
    <p:sldId id="325" r:id="rId6"/>
    <p:sldId id="312" r:id="rId7"/>
    <p:sldId id="3044" r:id="rId8"/>
    <p:sldId id="3029" r:id="rId9"/>
    <p:sldId id="3043" r:id="rId10"/>
    <p:sldId id="3045" r:id="rId11"/>
    <p:sldId id="3030" r:id="rId12"/>
    <p:sldId id="2134960458" r:id="rId13"/>
    <p:sldId id="2134960461" r:id="rId14"/>
    <p:sldId id="2134960455" r:id="rId15"/>
    <p:sldId id="2134960456" r:id="rId16"/>
    <p:sldId id="339" r:id="rId17"/>
    <p:sldId id="542" r:id="rId18"/>
    <p:sldId id="2134960454" r:id="rId19"/>
    <p:sldId id="329" r:id="rId20"/>
    <p:sldId id="543" r:id="rId21"/>
    <p:sldId id="335" r:id="rId22"/>
    <p:sldId id="336" r:id="rId23"/>
    <p:sldId id="544" r:id="rId24"/>
    <p:sldId id="337" r:id="rId25"/>
    <p:sldId id="545" r:id="rId26"/>
    <p:sldId id="338" r:id="rId27"/>
    <p:sldId id="546" r:id="rId28"/>
    <p:sldId id="326" r:id="rId29"/>
    <p:sldId id="547" r:id="rId30"/>
    <p:sldId id="540" r:id="rId31"/>
    <p:sldId id="511" r:id="rId32"/>
    <p:sldId id="520" r:id="rId33"/>
    <p:sldId id="539" r:id="rId34"/>
    <p:sldId id="519" r:id="rId35"/>
    <p:sldId id="518" r:id="rId36"/>
    <p:sldId id="31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 Pe, Alexandra" initials="SPA" lastIdx="8" clrIdx="0">
    <p:extLst>
      <p:ext uri="{19B8F6BF-5375-455C-9EA6-DF929625EA0E}">
        <p15:presenceInfo xmlns:p15="http://schemas.microsoft.com/office/powerpoint/2012/main" userId="S::UI902324@rwe-ag.com::5eec69ae-365a-4b7b-94fd-9de595007f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350563-6A10-4636-8BCC-56637A3C867D}" v="7" dt="2021-09-17T12:21:51.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76"/>
    <p:restoredTop sz="93792" autoAdjust="0"/>
  </p:normalViewPr>
  <p:slideViewPr>
    <p:cSldViewPr snapToGrid="0" snapToObjects="1">
      <p:cViewPr varScale="1">
        <p:scale>
          <a:sx n="129" d="100"/>
          <a:sy n="129" d="100"/>
        </p:scale>
        <p:origin x="2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cay\VSU\Projects\Norway\Gilja\3.0\_test\VSC%20Files\Comparison%20of%20Outfil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v>LIDAR</c:v>
          </c:tx>
          <c:spPr>
            <a:solidFill>
              <a:schemeClr val="accent2"/>
            </a:solidFill>
            <a:ln>
              <a:noFill/>
            </a:ln>
            <a:effectLst/>
          </c:spPr>
          <c:invertIfNegative val="0"/>
          <c:val>
            <c:numRef>
              <c:f>Lidar!$B$63:$AG$63</c:f>
              <c:numCache>
                <c:formatCode>General</c:formatCode>
                <c:ptCount val="32"/>
                <c:pt idx="0">
                  <c:v>121.17</c:v>
                </c:pt>
                <c:pt idx="1">
                  <c:v>100.36</c:v>
                </c:pt>
                <c:pt idx="2">
                  <c:v>119.76</c:v>
                </c:pt>
                <c:pt idx="3">
                  <c:v>109.41</c:v>
                </c:pt>
                <c:pt idx="4">
                  <c:v>108.95</c:v>
                </c:pt>
                <c:pt idx="5">
                  <c:v>0</c:v>
                </c:pt>
                <c:pt idx="6">
                  <c:v>0</c:v>
                </c:pt>
                <c:pt idx="7">
                  <c:v>102.4</c:v>
                </c:pt>
                <c:pt idx="8">
                  <c:v>0</c:v>
                </c:pt>
                <c:pt idx="9">
                  <c:v>99.37</c:v>
                </c:pt>
                <c:pt idx="10">
                  <c:v>0</c:v>
                </c:pt>
                <c:pt idx="11">
                  <c:v>101.54</c:v>
                </c:pt>
                <c:pt idx="12">
                  <c:v>93.12</c:v>
                </c:pt>
                <c:pt idx="13">
                  <c:v>110.1</c:v>
                </c:pt>
                <c:pt idx="14">
                  <c:v>0</c:v>
                </c:pt>
                <c:pt idx="15">
                  <c:v>100.56</c:v>
                </c:pt>
                <c:pt idx="16">
                  <c:v>103.36</c:v>
                </c:pt>
                <c:pt idx="17">
                  <c:v>101.83</c:v>
                </c:pt>
                <c:pt idx="18">
                  <c:v>100.81</c:v>
                </c:pt>
                <c:pt idx="19">
                  <c:v>0</c:v>
                </c:pt>
                <c:pt idx="20">
                  <c:v>110.83</c:v>
                </c:pt>
                <c:pt idx="21">
                  <c:v>0</c:v>
                </c:pt>
                <c:pt idx="22">
                  <c:v>104.43</c:v>
                </c:pt>
                <c:pt idx="23">
                  <c:v>0</c:v>
                </c:pt>
                <c:pt idx="24">
                  <c:v>114.71</c:v>
                </c:pt>
                <c:pt idx="25">
                  <c:v>0</c:v>
                </c:pt>
                <c:pt idx="26">
                  <c:v>96.59</c:v>
                </c:pt>
                <c:pt idx="27">
                  <c:v>115.65</c:v>
                </c:pt>
                <c:pt idx="28">
                  <c:v>0</c:v>
                </c:pt>
                <c:pt idx="29">
                  <c:v>123.1</c:v>
                </c:pt>
                <c:pt idx="30">
                  <c:v>123.1</c:v>
                </c:pt>
                <c:pt idx="31">
                  <c:v>106.89</c:v>
                </c:pt>
              </c:numCache>
            </c:numRef>
          </c:val>
          <c:extLst>
            <c:ext xmlns:c16="http://schemas.microsoft.com/office/drawing/2014/chart" uri="{C3380CC4-5D6E-409C-BE32-E72D297353CC}">
              <c16:uniqueId val="{00000000-087E-4339-9AC4-844420798181}"/>
            </c:ext>
          </c:extLst>
        </c:ser>
        <c:ser>
          <c:idx val="2"/>
          <c:order val="1"/>
          <c:tx>
            <c:v>Mast</c:v>
          </c:tx>
          <c:spPr>
            <a:solidFill>
              <a:schemeClr val="accent3"/>
            </a:solidFill>
            <a:ln>
              <a:noFill/>
            </a:ln>
            <a:effectLst/>
          </c:spPr>
          <c:invertIfNegative val="0"/>
          <c:val>
            <c:numRef>
              <c:f>'Met mast'!$B$63:$AG$63</c:f>
              <c:numCache>
                <c:formatCode>General</c:formatCode>
                <c:ptCount val="32"/>
                <c:pt idx="0">
                  <c:v>96.84</c:v>
                </c:pt>
                <c:pt idx="1">
                  <c:v>99.21</c:v>
                </c:pt>
                <c:pt idx="2">
                  <c:v>96.15</c:v>
                </c:pt>
                <c:pt idx="3">
                  <c:v>101.17</c:v>
                </c:pt>
                <c:pt idx="4">
                  <c:v>100.9</c:v>
                </c:pt>
                <c:pt idx="5">
                  <c:v>0</c:v>
                </c:pt>
                <c:pt idx="6">
                  <c:v>0</c:v>
                </c:pt>
                <c:pt idx="7">
                  <c:v>92.16</c:v>
                </c:pt>
                <c:pt idx="8">
                  <c:v>0</c:v>
                </c:pt>
                <c:pt idx="9">
                  <c:v>98.19</c:v>
                </c:pt>
                <c:pt idx="10">
                  <c:v>0</c:v>
                </c:pt>
                <c:pt idx="11">
                  <c:v>95.32</c:v>
                </c:pt>
                <c:pt idx="12">
                  <c:v>85.12</c:v>
                </c:pt>
                <c:pt idx="13">
                  <c:v>83.69</c:v>
                </c:pt>
                <c:pt idx="14">
                  <c:v>0</c:v>
                </c:pt>
                <c:pt idx="15">
                  <c:v>94.39</c:v>
                </c:pt>
                <c:pt idx="16">
                  <c:v>103.36</c:v>
                </c:pt>
                <c:pt idx="17">
                  <c:v>101.81</c:v>
                </c:pt>
                <c:pt idx="18">
                  <c:v>100.73</c:v>
                </c:pt>
                <c:pt idx="19">
                  <c:v>0</c:v>
                </c:pt>
                <c:pt idx="20">
                  <c:v>97.38</c:v>
                </c:pt>
                <c:pt idx="21">
                  <c:v>0</c:v>
                </c:pt>
                <c:pt idx="22">
                  <c:v>95.71</c:v>
                </c:pt>
                <c:pt idx="23">
                  <c:v>0</c:v>
                </c:pt>
                <c:pt idx="24">
                  <c:v>96.55</c:v>
                </c:pt>
                <c:pt idx="25">
                  <c:v>0</c:v>
                </c:pt>
                <c:pt idx="26">
                  <c:v>86.26</c:v>
                </c:pt>
                <c:pt idx="27">
                  <c:v>105.67</c:v>
                </c:pt>
                <c:pt idx="28">
                  <c:v>0</c:v>
                </c:pt>
                <c:pt idx="29">
                  <c:v>111.37</c:v>
                </c:pt>
                <c:pt idx="30">
                  <c:v>111.37</c:v>
                </c:pt>
                <c:pt idx="31">
                  <c:v>93.97</c:v>
                </c:pt>
              </c:numCache>
            </c:numRef>
          </c:val>
          <c:extLst>
            <c:ext xmlns:c16="http://schemas.microsoft.com/office/drawing/2014/chart" uri="{C3380CC4-5D6E-409C-BE32-E72D297353CC}">
              <c16:uniqueId val="{00000001-087E-4339-9AC4-844420798181}"/>
            </c:ext>
          </c:extLst>
        </c:ser>
        <c:ser>
          <c:idx val="0"/>
          <c:order val="2"/>
          <c:tx>
            <c:v>SSA</c:v>
          </c:tx>
          <c:spPr>
            <a:solidFill>
              <a:schemeClr val="accent1"/>
            </a:solidFill>
            <a:ln>
              <a:noFill/>
            </a:ln>
            <a:effectLst/>
          </c:spPr>
          <c:invertIfNegative val="0"/>
          <c:cat>
            <c:strRef>
              <c:f>'Lidar with SSA'!$B$62:$AG$62</c:f>
              <c:strCache>
                <c:ptCount val="32"/>
                <c:pt idx="0">
                  <c:v>Blade MxBldRoot m=10.00</c:v>
                </c:pt>
                <c:pt idx="1">
                  <c:v>Blade MyBldRoot m=10.00</c:v>
                </c:pt>
                <c:pt idx="2">
                  <c:v>Blade MxBldMid m=10.00</c:v>
                </c:pt>
                <c:pt idx="3">
                  <c:v>Blade MyBldMid m=10.00</c:v>
                </c:pt>
                <c:pt idx="4">
                  <c:v>BladeBearing MxHub_LDD m=3.30</c:v>
                </c:pt>
                <c:pt idx="5">
                  <c:v>BladeBearing MxHub_LDD m=3.00</c:v>
                </c:pt>
                <c:pt idx="6">
                  <c:v>Hub MxHub m=4.00</c:v>
                </c:pt>
                <c:pt idx="7">
                  <c:v>Hub MxHub m=8.00</c:v>
                </c:pt>
                <c:pt idx="8">
                  <c:v>Hub MyHub m=4.00</c:v>
                </c:pt>
                <c:pt idx="9">
                  <c:v>Hub MyHub m=8.00</c:v>
                </c:pt>
                <c:pt idx="10">
                  <c:v>DriveTrain MxMbRot m=4.00</c:v>
                </c:pt>
                <c:pt idx="11">
                  <c:v>DriveTrain MxMbRot m=8.00</c:v>
                </c:pt>
                <c:pt idx="12">
                  <c:v>DriveTrain MyMbRot m=4.00</c:v>
                </c:pt>
                <c:pt idx="13">
                  <c:v>DriveTrain MyMbRot m=8.00</c:v>
                </c:pt>
                <c:pt idx="14">
                  <c:v>DriveTrain MzMbRot m=4.00</c:v>
                </c:pt>
                <c:pt idx="15">
                  <c:v>DriveTrain MzMbRot m=8.00</c:v>
                </c:pt>
                <c:pt idx="16">
                  <c:v>GearBox MyMbRot_LRD m=3.30</c:v>
                </c:pt>
                <c:pt idx="17">
                  <c:v>GearBox MyMbRot_LRD m=5.70</c:v>
                </c:pt>
                <c:pt idx="18">
                  <c:v>GearBox MyMbRot_LRD m=8.70</c:v>
                </c:pt>
                <c:pt idx="19">
                  <c:v>Nacelle MxMbFix m=4.00</c:v>
                </c:pt>
                <c:pt idx="20">
                  <c:v>Nacelle MxMbFix m=8.00</c:v>
                </c:pt>
                <c:pt idx="21">
                  <c:v>Nacelle MzMbFix m=4.00</c:v>
                </c:pt>
                <c:pt idx="22">
                  <c:v>Nacelle MzMbFix m=8.00</c:v>
                </c:pt>
                <c:pt idx="23">
                  <c:v>Nacelle MxTwrTop_Nac m=4.00</c:v>
                </c:pt>
                <c:pt idx="24">
                  <c:v>Nacelle MxTwrTop_Nac m=8.00</c:v>
                </c:pt>
                <c:pt idx="25">
                  <c:v>Nacelle MzTwrTop_Nac m=4.00</c:v>
                </c:pt>
                <c:pt idx="26">
                  <c:v>Nacelle MzTwrTop_Nac m=8.00</c:v>
                </c:pt>
                <c:pt idx="27">
                  <c:v>Tower MrTwrTop_Twr m=4.00</c:v>
                </c:pt>
                <c:pt idx="28">
                  <c:v>Tower MzTwrTop_Twr m=4.00</c:v>
                </c:pt>
                <c:pt idx="29">
                  <c:v>Tower MrTwrBot_Twr m=4.00</c:v>
                </c:pt>
                <c:pt idx="30">
                  <c:v>Foundation MrTwrBot_Fnd m=4.00</c:v>
                </c:pt>
                <c:pt idx="31">
                  <c:v>Foundation MrTwrBot_Fnd m=8.00</c:v>
                </c:pt>
              </c:strCache>
            </c:strRef>
          </c:cat>
          <c:val>
            <c:numRef>
              <c:f>'Lidar with SSA'!$B$63:$AG$63</c:f>
              <c:numCache>
                <c:formatCode>General</c:formatCode>
                <c:ptCount val="32"/>
                <c:pt idx="0">
                  <c:v>99.64</c:v>
                </c:pt>
                <c:pt idx="1">
                  <c:v>100.12</c:v>
                </c:pt>
                <c:pt idx="2">
                  <c:v>99.37</c:v>
                </c:pt>
                <c:pt idx="3">
                  <c:v>103.3</c:v>
                </c:pt>
                <c:pt idx="4">
                  <c:v>106.34</c:v>
                </c:pt>
                <c:pt idx="5">
                  <c:v>0</c:v>
                </c:pt>
                <c:pt idx="6">
                  <c:v>0</c:v>
                </c:pt>
                <c:pt idx="7">
                  <c:v>95.68</c:v>
                </c:pt>
                <c:pt idx="8">
                  <c:v>0</c:v>
                </c:pt>
                <c:pt idx="9">
                  <c:v>99.19</c:v>
                </c:pt>
                <c:pt idx="10">
                  <c:v>0</c:v>
                </c:pt>
                <c:pt idx="11">
                  <c:v>98.47</c:v>
                </c:pt>
                <c:pt idx="12">
                  <c:v>90.14</c:v>
                </c:pt>
                <c:pt idx="13">
                  <c:v>86</c:v>
                </c:pt>
                <c:pt idx="14">
                  <c:v>0</c:v>
                </c:pt>
                <c:pt idx="15">
                  <c:v>97.46</c:v>
                </c:pt>
                <c:pt idx="16">
                  <c:v>103.34</c:v>
                </c:pt>
                <c:pt idx="17">
                  <c:v>101.79</c:v>
                </c:pt>
                <c:pt idx="18">
                  <c:v>100.73</c:v>
                </c:pt>
                <c:pt idx="19">
                  <c:v>0</c:v>
                </c:pt>
                <c:pt idx="20">
                  <c:v>100.92</c:v>
                </c:pt>
                <c:pt idx="21">
                  <c:v>0</c:v>
                </c:pt>
                <c:pt idx="22">
                  <c:v>98.9</c:v>
                </c:pt>
                <c:pt idx="23">
                  <c:v>0</c:v>
                </c:pt>
                <c:pt idx="24">
                  <c:v>100.22</c:v>
                </c:pt>
                <c:pt idx="25">
                  <c:v>0</c:v>
                </c:pt>
                <c:pt idx="26">
                  <c:v>89.35</c:v>
                </c:pt>
                <c:pt idx="27">
                  <c:v>112.26</c:v>
                </c:pt>
                <c:pt idx="28">
                  <c:v>0</c:v>
                </c:pt>
                <c:pt idx="29">
                  <c:v>118.86</c:v>
                </c:pt>
                <c:pt idx="30">
                  <c:v>118.86</c:v>
                </c:pt>
                <c:pt idx="31">
                  <c:v>97.41</c:v>
                </c:pt>
              </c:numCache>
            </c:numRef>
          </c:val>
          <c:extLst>
            <c:ext xmlns:c16="http://schemas.microsoft.com/office/drawing/2014/chart" uri="{C3380CC4-5D6E-409C-BE32-E72D297353CC}">
              <c16:uniqueId val="{00000002-087E-4339-9AC4-844420798181}"/>
            </c:ext>
          </c:extLst>
        </c:ser>
        <c:dLbls>
          <c:showLegendKey val="0"/>
          <c:showVal val="0"/>
          <c:showCatName val="0"/>
          <c:showSerName val="0"/>
          <c:showPercent val="0"/>
          <c:showBubbleSize val="0"/>
        </c:dLbls>
        <c:gapWidth val="219"/>
        <c:overlap val="-27"/>
        <c:axId val="1251680576"/>
        <c:axId val="1251687792"/>
      </c:barChart>
      <c:catAx>
        <c:axId val="1251680576"/>
        <c:scaling>
          <c:orientation val="minMax"/>
        </c:scaling>
        <c:delete val="1"/>
        <c:axPos val="b"/>
        <c:numFmt formatCode="General" sourceLinked="1"/>
        <c:majorTickMark val="none"/>
        <c:minorTickMark val="none"/>
        <c:tickLblPos val="nextTo"/>
        <c:crossAx val="1251687792"/>
        <c:crosses val="autoZero"/>
        <c:auto val="1"/>
        <c:lblAlgn val="ctr"/>
        <c:lblOffset val="100"/>
        <c:noMultiLvlLbl val="0"/>
      </c:catAx>
      <c:valAx>
        <c:axId val="1251687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1680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0E2FA-AD5A-4C7A-ACDF-CF52C49BF4C2}" type="datetimeFigureOut">
              <a:rPr lang="en-US" smtClean="0"/>
              <a:t>9/20/2021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28A07-FFC3-44A4-9612-7A29A2EB886C}" type="slidenum">
              <a:rPr lang="en-US" smtClean="0"/>
              <a:t>‹#›</a:t>
            </a:fld>
            <a:endParaRPr lang="en-US"/>
          </a:p>
        </p:txBody>
      </p:sp>
    </p:spTree>
    <p:extLst>
      <p:ext uri="{BB962C8B-B14F-4D97-AF65-F5344CB8AC3E}">
        <p14:creationId xmlns:p14="http://schemas.microsoft.com/office/powerpoint/2010/main" val="3751566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052E8-B55F-EE45-B6E5-FD31CE321A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902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convert .</a:t>
            </a:r>
            <a:r>
              <a:rPr lang="en-US" dirty="0" err="1"/>
              <a:t>zph</a:t>
            </a:r>
            <a:r>
              <a:rPr lang="en-US" dirty="0"/>
              <a:t> file to .csv to be able to read (need ZX exec to convert it)</a:t>
            </a:r>
          </a:p>
          <a:p>
            <a:r>
              <a:rPr lang="en-US" dirty="0"/>
              <a:t>Scott to send example </a:t>
            </a:r>
            <a:r>
              <a:rPr lang="en-US" dirty="0" err="1"/>
              <a:t>zx</a:t>
            </a:r>
            <a:r>
              <a:rPr lang="en-US" dirty="0"/>
              <a:t> file 10min file</a:t>
            </a:r>
          </a:p>
        </p:txBody>
      </p:sp>
      <p:sp>
        <p:nvSpPr>
          <p:cNvPr id="4" name="Slide Number Placeholder 3"/>
          <p:cNvSpPr>
            <a:spLocks noGrp="1"/>
          </p:cNvSpPr>
          <p:nvPr>
            <p:ph type="sldNum" sz="quarter" idx="5"/>
          </p:nvPr>
        </p:nvSpPr>
        <p:spPr/>
        <p:txBody>
          <a:bodyPr/>
          <a:lstStyle/>
          <a:p>
            <a:fld id="{3BD444F9-EA5D-4FC4-8A4F-BC87613706F9}" type="slidenum">
              <a:rPr lang="en-US" smtClean="0"/>
              <a:t>33</a:t>
            </a:fld>
            <a:endParaRPr lang="en-US" dirty="0"/>
          </a:p>
        </p:txBody>
      </p:sp>
    </p:spTree>
    <p:extLst>
      <p:ext uri="{BB962C8B-B14F-4D97-AF65-F5344CB8AC3E}">
        <p14:creationId xmlns:p14="http://schemas.microsoft.com/office/powerpoint/2010/main" val="1183300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052E8-B55F-EE45-B6E5-FD31CE321A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865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052E8-B55F-EE45-B6E5-FD31CE321A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21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052E8-B55F-EE45-B6E5-FD31CE321A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763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052E8-B55F-EE45-B6E5-FD31CE321A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797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052E8-B55F-EE45-B6E5-FD31CE321A0D}" type="slidenum">
              <a:rPr lang="en-US" smtClean="0"/>
              <a:t>13</a:t>
            </a:fld>
            <a:endParaRPr lang="en-US"/>
          </a:p>
        </p:txBody>
      </p:sp>
    </p:spTree>
    <p:extLst>
      <p:ext uri="{BB962C8B-B14F-4D97-AF65-F5344CB8AC3E}">
        <p14:creationId xmlns:p14="http://schemas.microsoft.com/office/powerpoint/2010/main" val="2204869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444F9-EA5D-4FC4-8A4F-BC87613706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57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convert .</a:t>
            </a:r>
            <a:r>
              <a:rPr lang="en-US" dirty="0" err="1"/>
              <a:t>zph</a:t>
            </a:r>
            <a:r>
              <a:rPr lang="en-US" dirty="0"/>
              <a:t> file to .csv to be able to read (need ZX exec to convert it)</a:t>
            </a:r>
          </a:p>
          <a:p>
            <a:r>
              <a:rPr lang="en-US" dirty="0"/>
              <a:t>Scott to send example </a:t>
            </a:r>
            <a:r>
              <a:rPr lang="en-US" dirty="0" err="1"/>
              <a:t>zx</a:t>
            </a:r>
            <a:r>
              <a:rPr lang="en-US" dirty="0"/>
              <a:t> file 10min file</a:t>
            </a:r>
          </a:p>
        </p:txBody>
      </p:sp>
      <p:sp>
        <p:nvSpPr>
          <p:cNvPr id="4" name="Slide Number Placeholder 3"/>
          <p:cNvSpPr>
            <a:spLocks noGrp="1"/>
          </p:cNvSpPr>
          <p:nvPr>
            <p:ph type="sldNum" sz="quarter" idx="5"/>
          </p:nvPr>
        </p:nvSpPr>
        <p:spPr/>
        <p:txBody>
          <a:bodyPr/>
          <a:lstStyle/>
          <a:p>
            <a:fld id="{3BD444F9-EA5D-4FC4-8A4F-BC87613706F9}" type="slidenum">
              <a:rPr lang="en-US" smtClean="0"/>
              <a:t>31</a:t>
            </a:fld>
            <a:endParaRPr lang="en-US" dirty="0"/>
          </a:p>
        </p:txBody>
      </p:sp>
    </p:spTree>
    <p:extLst>
      <p:ext uri="{BB962C8B-B14F-4D97-AF65-F5344CB8AC3E}">
        <p14:creationId xmlns:p14="http://schemas.microsoft.com/office/powerpoint/2010/main" val="3404669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convert .</a:t>
            </a:r>
            <a:r>
              <a:rPr lang="en-US" dirty="0" err="1"/>
              <a:t>zph</a:t>
            </a:r>
            <a:r>
              <a:rPr lang="en-US" dirty="0"/>
              <a:t> file to .csv to be able to read (need ZX exec to convert it)</a:t>
            </a:r>
          </a:p>
          <a:p>
            <a:r>
              <a:rPr lang="en-US" dirty="0"/>
              <a:t>Scott to send example </a:t>
            </a:r>
            <a:r>
              <a:rPr lang="en-US" dirty="0" err="1"/>
              <a:t>zx</a:t>
            </a:r>
            <a:r>
              <a:rPr lang="en-US" dirty="0"/>
              <a:t> file 10min file</a:t>
            </a:r>
          </a:p>
        </p:txBody>
      </p:sp>
      <p:sp>
        <p:nvSpPr>
          <p:cNvPr id="4" name="Slide Number Placeholder 3"/>
          <p:cNvSpPr>
            <a:spLocks noGrp="1"/>
          </p:cNvSpPr>
          <p:nvPr>
            <p:ph type="sldNum" sz="quarter" idx="5"/>
          </p:nvPr>
        </p:nvSpPr>
        <p:spPr/>
        <p:txBody>
          <a:bodyPr/>
          <a:lstStyle/>
          <a:p>
            <a:fld id="{3BD444F9-EA5D-4FC4-8A4F-BC87613706F9}" type="slidenum">
              <a:rPr lang="en-US" smtClean="0"/>
              <a:t>32</a:t>
            </a:fld>
            <a:endParaRPr lang="en-US" dirty="0"/>
          </a:p>
        </p:txBody>
      </p:sp>
    </p:spTree>
    <p:extLst>
      <p:ext uri="{BB962C8B-B14F-4D97-AF65-F5344CB8AC3E}">
        <p14:creationId xmlns:p14="http://schemas.microsoft.com/office/powerpoint/2010/main" val="1111122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9734-CEED-3949-8C62-B0DF440C77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639298-22D7-6A40-BDB7-6761397D13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56B32-2D19-7F47-A695-0969E310DBB3}"/>
              </a:ext>
            </a:extLst>
          </p:cNvPr>
          <p:cNvSpPr>
            <a:spLocks noGrp="1"/>
          </p:cNvSpPr>
          <p:nvPr>
            <p:ph type="dt" sz="half" idx="10"/>
          </p:nvPr>
        </p:nvSpPr>
        <p:spPr/>
        <p:txBody>
          <a:bodyPr/>
          <a:lstStyle/>
          <a:p>
            <a:fld id="{06BF04C2-97C2-184E-A9C5-3060AA5521FF}" type="datetimeFigureOut">
              <a:rPr lang="en-US" smtClean="0"/>
              <a:t>9/20/2021</a:t>
            </a:fld>
            <a:endParaRPr lang="en-US"/>
          </a:p>
        </p:txBody>
      </p:sp>
      <p:sp>
        <p:nvSpPr>
          <p:cNvPr id="5" name="Footer Placeholder 4">
            <a:extLst>
              <a:ext uri="{FF2B5EF4-FFF2-40B4-BE49-F238E27FC236}">
                <a16:creationId xmlns:a16="http://schemas.microsoft.com/office/drawing/2014/main" id="{83E3DEDE-845D-AD4F-97EA-AB2B9EA22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F14D1-A4F0-294E-81C5-D5803B0D15B4}"/>
              </a:ext>
            </a:extLst>
          </p:cNvPr>
          <p:cNvSpPr>
            <a:spLocks noGrp="1"/>
          </p:cNvSpPr>
          <p:nvPr>
            <p:ph type="sldNum" sz="quarter" idx="12"/>
          </p:nvPr>
        </p:nvSpPr>
        <p:spPr/>
        <p:txBody>
          <a:bodyPr/>
          <a:lstStyle/>
          <a:p>
            <a:fld id="{2990A242-94A2-7840-9EA0-F20E6498BA49}" type="slidenum">
              <a:rPr lang="en-US" smtClean="0"/>
              <a:t>‹#›</a:t>
            </a:fld>
            <a:endParaRPr lang="en-US"/>
          </a:p>
        </p:txBody>
      </p:sp>
    </p:spTree>
    <p:extLst>
      <p:ext uri="{BB962C8B-B14F-4D97-AF65-F5344CB8AC3E}">
        <p14:creationId xmlns:p14="http://schemas.microsoft.com/office/powerpoint/2010/main" val="3086469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7D17-5557-7C46-90A6-A5F50491D6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4806D1-EE6C-1546-A8F6-29324C4430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F4639-8928-3D43-8C6F-A3737C9B4087}"/>
              </a:ext>
            </a:extLst>
          </p:cNvPr>
          <p:cNvSpPr>
            <a:spLocks noGrp="1"/>
          </p:cNvSpPr>
          <p:nvPr>
            <p:ph type="dt" sz="half" idx="10"/>
          </p:nvPr>
        </p:nvSpPr>
        <p:spPr/>
        <p:txBody>
          <a:bodyPr/>
          <a:lstStyle/>
          <a:p>
            <a:fld id="{06BF04C2-97C2-184E-A9C5-3060AA5521FF}" type="datetimeFigureOut">
              <a:rPr lang="en-US" smtClean="0"/>
              <a:t>9/20/2021</a:t>
            </a:fld>
            <a:endParaRPr lang="en-US"/>
          </a:p>
        </p:txBody>
      </p:sp>
      <p:sp>
        <p:nvSpPr>
          <p:cNvPr id="5" name="Footer Placeholder 4">
            <a:extLst>
              <a:ext uri="{FF2B5EF4-FFF2-40B4-BE49-F238E27FC236}">
                <a16:creationId xmlns:a16="http://schemas.microsoft.com/office/drawing/2014/main" id="{703CF592-A346-144C-BF07-DE5ED2943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4312C-AECB-A942-A408-54B89EC88FA2}"/>
              </a:ext>
            </a:extLst>
          </p:cNvPr>
          <p:cNvSpPr>
            <a:spLocks noGrp="1"/>
          </p:cNvSpPr>
          <p:nvPr>
            <p:ph type="sldNum" sz="quarter" idx="12"/>
          </p:nvPr>
        </p:nvSpPr>
        <p:spPr/>
        <p:txBody>
          <a:bodyPr/>
          <a:lstStyle/>
          <a:p>
            <a:fld id="{2990A242-94A2-7840-9EA0-F20E6498BA49}" type="slidenum">
              <a:rPr lang="en-US" smtClean="0"/>
              <a:t>‹#›</a:t>
            </a:fld>
            <a:endParaRPr lang="en-US"/>
          </a:p>
        </p:txBody>
      </p:sp>
    </p:spTree>
    <p:extLst>
      <p:ext uri="{BB962C8B-B14F-4D97-AF65-F5344CB8AC3E}">
        <p14:creationId xmlns:p14="http://schemas.microsoft.com/office/powerpoint/2010/main" val="373383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545ECE-6937-CE42-953F-3B6754E385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A32197-22F7-F14E-9ED3-9CA27C805B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12093-3AE9-D74F-930C-C4EB18830E97}"/>
              </a:ext>
            </a:extLst>
          </p:cNvPr>
          <p:cNvSpPr>
            <a:spLocks noGrp="1"/>
          </p:cNvSpPr>
          <p:nvPr>
            <p:ph type="dt" sz="half" idx="10"/>
          </p:nvPr>
        </p:nvSpPr>
        <p:spPr/>
        <p:txBody>
          <a:bodyPr/>
          <a:lstStyle/>
          <a:p>
            <a:fld id="{06BF04C2-97C2-184E-A9C5-3060AA5521FF}" type="datetimeFigureOut">
              <a:rPr lang="en-US" smtClean="0"/>
              <a:t>9/20/2021</a:t>
            </a:fld>
            <a:endParaRPr lang="en-US"/>
          </a:p>
        </p:txBody>
      </p:sp>
      <p:sp>
        <p:nvSpPr>
          <p:cNvPr id="5" name="Footer Placeholder 4">
            <a:extLst>
              <a:ext uri="{FF2B5EF4-FFF2-40B4-BE49-F238E27FC236}">
                <a16:creationId xmlns:a16="http://schemas.microsoft.com/office/drawing/2014/main" id="{1C4757B6-144B-F243-97DD-A459747E8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E562E-6B84-BE40-9210-8F453E0387F6}"/>
              </a:ext>
            </a:extLst>
          </p:cNvPr>
          <p:cNvSpPr>
            <a:spLocks noGrp="1"/>
          </p:cNvSpPr>
          <p:nvPr>
            <p:ph type="sldNum" sz="quarter" idx="12"/>
          </p:nvPr>
        </p:nvSpPr>
        <p:spPr/>
        <p:txBody>
          <a:bodyPr/>
          <a:lstStyle/>
          <a:p>
            <a:fld id="{2990A242-94A2-7840-9EA0-F20E6498BA49}" type="slidenum">
              <a:rPr lang="en-US" smtClean="0"/>
              <a:t>‹#›</a:t>
            </a:fld>
            <a:endParaRPr lang="en-US"/>
          </a:p>
        </p:txBody>
      </p:sp>
    </p:spTree>
    <p:extLst>
      <p:ext uri="{BB962C8B-B14F-4D97-AF65-F5344CB8AC3E}">
        <p14:creationId xmlns:p14="http://schemas.microsoft.com/office/powerpoint/2010/main" val="2124639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CDAE1-20CB-41D8-99F9-F0381A5D628D}"/>
              </a:ext>
            </a:extLst>
          </p:cNvPr>
          <p:cNvPicPr>
            <a:picLocks noChangeAspect="1"/>
          </p:cNvPicPr>
          <p:nvPr userDrawn="1"/>
        </p:nvPicPr>
        <p:blipFill>
          <a:blip r:embed="rId2"/>
          <a:stretch>
            <a:fillRect/>
          </a:stretch>
        </p:blipFill>
        <p:spPr>
          <a:xfrm>
            <a:off x="8446216" y="2683155"/>
            <a:ext cx="3170051" cy="3446712"/>
          </a:xfrm>
          <a:prstGeom prst="rect">
            <a:avLst/>
          </a:prstGeom>
        </p:spPr>
      </p:pic>
    </p:spTree>
    <p:extLst>
      <p:ext uri="{BB962C8B-B14F-4D97-AF65-F5344CB8AC3E}">
        <p14:creationId xmlns:p14="http://schemas.microsoft.com/office/powerpoint/2010/main" val="114524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ontent Menu">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F1260-12D7-4DC9-99C7-E41F428F1D30}"/>
              </a:ext>
            </a:extLst>
          </p:cNvPr>
          <p:cNvPicPr>
            <a:picLocks noChangeAspect="1"/>
          </p:cNvPicPr>
          <p:nvPr userDrawn="1"/>
        </p:nvPicPr>
        <p:blipFill rotWithShape="1">
          <a:blip r:embed="rId2"/>
          <a:srcRect r="15961" b="6722"/>
          <a:stretch/>
        </p:blipFill>
        <p:spPr>
          <a:xfrm>
            <a:off x="4517240" y="835657"/>
            <a:ext cx="7674760" cy="6022344"/>
          </a:xfrm>
          <a:prstGeom prst="rect">
            <a:avLst/>
          </a:prstGeom>
        </p:spPr>
      </p:pic>
      <p:sp>
        <p:nvSpPr>
          <p:cNvPr id="11" name="Title 17"/>
          <p:cNvSpPr>
            <a:spLocks noGrp="1"/>
          </p:cNvSpPr>
          <p:nvPr>
            <p:ph type="title" hasCustomPrompt="1"/>
          </p:nvPr>
        </p:nvSpPr>
        <p:spPr>
          <a:xfrm>
            <a:off x="443421" y="971443"/>
            <a:ext cx="9206895" cy="504127"/>
          </a:xfrm>
          <a:prstGeom prst="rect">
            <a:avLst/>
          </a:prstGeom>
        </p:spPr>
        <p:txBody>
          <a:bodyPr/>
          <a:lstStyle>
            <a:lvl1pPr algn="l">
              <a:defRPr sz="32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dirty="0"/>
              <a:t>Membership page</a:t>
            </a:r>
          </a:p>
        </p:txBody>
      </p:sp>
      <p:sp>
        <p:nvSpPr>
          <p:cNvPr id="13" name="Text Placeholder 12"/>
          <p:cNvSpPr>
            <a:spLocks noGrp="1"/>
          </p:cNvSpPr>
          <p:nvPr>
            <p:ph type="body" sz="quarter" idx="10"/>
          </p:nvPr>
        </p:nvSpPr>
        <p:spPr>
          <a:xfrm>
            <a:off x="477524" y="1886979"/>
            <a:ext cx="5281083" cy="4537075"/>
          </a:xfrm>
          <a:prstGeom prst="rect">
            <a:avLst/>
          </a:prstGeom>
        </p:spPr>
        <p:txBody>
          <a:bodyPr/>
          <a:lstStyle>
            <a:lvl1pPr>
              <a:defRPr sz="2400">
                <a:solidFill>
                  <a:schemeClr val="tx1"/>
                </a:solidFill>
                <a:latin typeface="Arial" panose="020B0604020202020204" pitchFamily="34" charset="0"/>
                <a:cs typeface="Arial" panose="020B0604020202020204" pitchFamily="34" charset="0"/>
              </a:defRPr>
            </a:lvl1pPr>
            <a:lvl2pPr>
              <a:defRPr sz="2400">
                <a:solidFill>
                  <a:schemeClr val="tx1"/>
                </a:solidFill>
                <a:latin typeface="Arial" panose="020B0604020202020204" pitchFamily="34" charset="0"/>
                <a:cs typeface="Arial" panose="020B0604020202020204" pitchFamily="34" charset="0"/>
              </a:defRPr>
            </a:lvl2pPr>
            <a:lvl3pPr>
              <a:defRPr sz="2400">
                <a:solidFill>
                  <a:schemeClr val="tx1"/>
                </a:solidFill>
                <a:latin typeface="Arial" panose="020B0604020202020204" pitchFamily="34" charset="0"/>
                <a:cs typeface="Arial" panose="020B0604020202020204" pitchFamily="34" charset="0"/>
              </a:defRPr>
            </a:lvl3pPr>
            <a:lvl4pPr>
              <a:defRPr sz="2400">
                <a:solidFill>
                  <a:schemeClr val="tx1"/>
                </a:solidFill>
                <a:latin typeface="Arial" panose="020B0604020202020204" pitchFamily="34" charset="0"/>
                <a:cs typeface="Arial" panose="020B0604020202020204" pitchFamily="34" charset="0"/>
              </a:defRPr>
            </a:lvl4pPr>
            <a:lvl5pPr>
              <a:defRPr sz="24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3">
            <a:extLst>
              <a:ext uri="{FF2B5EF4-FFF2-40B4-BE49-F238E27FC236}">
                <a16:creationId xmlns:a16="http://schemas.microsoft.com/office/drawing/2014/main" id="{70683D8A-F647-4814-9AC6-BB9A0664116A}"/>
              </a:ext>
            </a:extLst>
          </p:cNvPr>
          <p:cNvSpPr>
            <a:spLocks noGrp="1"/>
          </p:cNvSpPr>
          <p:nvPr>
            <p:ph type="sldNum" sz="quarter" idx="12"/>
          </p:nvPr>
        </p:nvSpPr>
        <p:spPr>
          <a:xfrm>
            <a:off x="10985097" y="6424054"/>
            <a:ext cx="774915" cy="343921"/>
          </a:xfrm>
          <a:prstGeom prst="rect">
            <a:avLst/>
          </a:prstGeom>
        </p:spPr>
        <p:txBody>
          <a:bodyPr/>
          <a:lstStyle>
            <a:lvl1pPr algn="r">
              <a:defRPr sz="1067" b="0" i="0">
                <a:solidFill>
                  <a:schemeClr val="tx1"/>
                </a:solidFill>
                <a:latin typeface="Graphik Regular" charset="0"/>
                <a:ea typeface="Graphik Regular" charset="0"/>
                <a:cs typeface="Graphik Regular" charset="0"/>
              </a:defRPr>
            </a:lvl1pPr>
          </a:lstStyle>
          <a:p>
            <a:fld id="{103585CB-3736-284F-9815-5D7ADF33E485}" type="slidenum">
              <a:rPr lang="en-US" smtClean="0"/>
              <a:pPr/>
              <a:t>‹#›</a:t>
            </a:fld>
            <a:endParaRPr lang="en-US" dirty="0"/>
          </a:p>
        </p:txBody>
      </p:sp>
      <p:pic>
        <p:nvPicPr>
          <p:cNvPr id="7" name="Picture 6">
            <a:extLst>
              <a:ext uri="{FF2B5EF4-FFF2-40B4-BE49-F238E27FC236}">
                <a16:creationId xmlns:a16="http://schemas.microsoft.com/office/drawing/2014/main" id="{25E2030C-684A-45CB-9F11-226C3BA050EB}"/>
              </a:ext>
            </a:extLst>
          </p:cNvPr>
          <p:cNvPicPr>
            <a:picLocks noChangeAspect="1"/>
          </p:cNvPicPr>
          <p:nvPr userDrawn="1"/>
        </p:nvPicPr>
        <p:blipFill>
          <a:blip r:embed="rId3"/>
          <a:stretch>
            <a:fillRect/>
          </a:stretch>
        </p:blipFill>
        <p:spPr>
          <a:xfrm>
            <a:off x="10762471" y="313747"/>
            <a:ext cx="1016343" cy="1105272"/>
          </a:xfrm>
          <a:prstGeom prst="rect">
            <a:avLst/>
          </a:prstGeom>
        </p:spPr>
      </p:pic>
    </p:spTree>
    <p:extLst>
      <p:ext uri="{BB962C8B-B14F-4D97-AF65-F5344CB8AC3E}">
        <p14:creationId xmlns:p14="http://schemas.microsoft.com/office/powerpoint/2010/main" val="324794409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tent Menu">
    <p:bg>
      <p:bgRef idx="1001">
        <a:schemeClr val="bg1"/>
      </p:bgRef>
    </p:bg>
    <p:spTree>
      <p:nvGrpSpPr>
        <p:cNvPr id="1" name=""/>
        <p:cNvGrpSpPr/>
        <p:nvPr/>
      </p:nvGrpSpPr>
      <p:grpSpPr>
        <a:xfrm>
          <a:off x="0" y="0"/>
          <a:ext cx="0" cy="0"/>
          <a:chOff x="0" y="0"/>
          <a:chExt cx="0" cy="0"/>
        </a:xfrm>
      </p:grpSpPr>
      <p:sp>
        <p:nvSpPr>
          <p:cNvPr id="11" name="Title 17"/>
          <p:cNvSpPr>
            <a:spLocks noGrp="1"/>
          </p:cNvSpPr>
          <p:nvPr>
            <p:ph type="title" hasCustomPrompt="1"/>
          </p:nvPr>
        </p:nvSpPr>
        <p:spPr>
          <a:xfrm>
            <a:off x="443421" y="971443"/>
            <a:ext cx="9206895" cy="504127"/>
          </a:xfrm>
          <a:prstGeom prst="rect">
            <a:avLst/>
          </a:prstGeom>
        </p:spPr>
        <p:txBody>
          <a:bodyPr/>
          <a:lstStyle>
            <a:lvl1pPr algn="l">
              <a:defRPr sz="32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dirty="0"/>
              <a:t>Contents page</a:t>
            </a:r>
          </a:p>
        </p:txBody>
      </p:sp>
      <p:sp>
        <p:nvSpPr>
          <p:cNvPr id="13" name="Text Placeholder 12"/>
          <p:cNvSpPr>
            <a:spLocks noGrp="1"/>
          </p:cNvSpPr>
          <p:nvPr>
            <p:ph type="body" sz="quarter" idx="10"/>
          </p:nvPr>
        </p:nvSpPr>
        <p:spPr>
          <a:xfrm>
            <a:off x="477524" y="1886979"/>
            <a:ext cx="5281083" cy="4537075"/>
          </a:xfrm>
          <a:prstGeom prst="rect">
            <a:avLst/>
          </a:prstGeom>
        </p:spPr>
        <p:txBody>
          <a:bodyPr/>
          <a:lstStyle>
            <a:lvl1pPr>
              <a:defRPr sz="2400">
                <a:solidFill>
                  <a:schemeClr val="tx1"/>
                </a:solidFill>
                <a:latin typeface="Arial" panose="020B0604020202020204" pitchFamily="34" charset="0"/>
                <a:cs typeface="Arial" panose="020B0604020202020204" pitchFamily="34" charset="0"/>
              </a:defRPr>
            </a:lvl1pPr>
            <a:lvl2pPr>
              <a:defRPr sz="2400">
                <a:solidFill>
                  <a:schemeClr val="tx1"/>
                </a:solidFill>
                <a:latin typeface="Arial" panose="020B0604020202020204" pitchFamily="34" charset="0"/>
                <a:cs typeface="Arial" panose="020B0604020202020204" pitchFamily="34" charset="0"/>
              </a:defRPr>
            </a:lvl2pPr>
            <a:lvl3pPr>
              <a:defRPr sz="2400">
                <a:solidFill>
                  <a:schemeClr val="tx1"/>
                </a:solidFill>
                <a:latin typeface="Arial" panose="020B0604020202020204" pitchFamily="34" charset="0"/>
                <a:cs typeface="Arial" panose="020B0604020202020204" pitchFamily="34" charset="0"/>
              </a:defRPr>
            </a:lvl3pPr>
            <a:lvl4pPr>
              <a:defRPr sz="2400">
                <a:solidFill>
                  <a:schemeClr val="tx1"/>
                </a:solidFill>
                <a:latin typeface="Arial" panose="020B0604020202020204" pitchFamily="34" charset="0"/>
                <a:cs typeface="Arial" panose="020B0604020202020204" pitchFamily="34" charset="0"/>
              </a:defRPr>
            </a:lvl4pPr>
            <a:lvl5pPr>
              <a:defRPr sz="24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3">
            <a:extLst>
              <a:ext uri="{FF2B5EF4-FFF2-40B4-BE49-F238E27FC236}">
                <a16:creationId xmlns:a16="http://schemas.microsoft.com/office/drawing/2014/main" id="{70683D8A-F647-4814-9AC6-BB9A0664116A}"/>
              </a:ext>
            </a:extLst>
          </p:cNvPr>
          <p:cNvSpPr>
            <a:spLocks noGrp="1"/>
          </p:cNvSpPr>
          <p:nvPr>
            <p:ph type="sldNum" sz="quarter" idx="12"/>
          </p:nvPr>
        </p:nvSpPr>
        <p:spPr>
          <a:xfrm>
            <a:off x="10985097" y="6424054"/>
            <a:ext cx="774915" cy="343921"/>
          </a:xfrm>
          <a:prstGeom prst="rect">
            <a:avLst/>
          </a:prstGeom>
        </p:spPr>
        <p:txBody>
          <a:bodyPr/>
          <a:lstStyle>
            <a:lvl1pPr algn="r">
              <a:defRPr sz="1067" b="0" i="0">
                <a:solidFill>
                  <a:schemeClr val="tx1"/>
                </a:solidFill>
                <a:latin typeface="Graphik Regular" charset="0"/>
                <a:ea typeface="Graphik Regular" charset="0"/>
                <a:cs typeface="Graphik Regular" charset="0"/>
              </a:defRPr>
            </a:lvl1pPr>
          </a:lstStyle>
          <a:p>
            <a:fld id="{103585CB-3736-284F-9815-5D7ADF33E485}" type="slidenum">
              <a:rPr lang="en-US" smtClean="0"/>
              <a:pPr/>
              <a:t>‹#›</a:t>
            </a:fld>
            <a:endParaRPr lang="en-US" dirty="0"/>
          </a:p>
        </p:txBody>
      </p:sp>
      <p:pic>
        <p:nvPicPr>
          <p:cNvPr id="7" name="Picture 6">
            <a:extLst>
              <a:ext uri="{FF2B5EF4-FFF2-40B4-BE49-F238E27FC236}">
                <a16:creationId xmlns:a16="http://schemas.microsoft.com/office/drawing/2014/main" id="{25E2030C-684A-45CB-9F11-226C3BA050EB}"/>
              </a:ext>
            </a:extLst>
          </p:cNvPr>
          <p:cNvPicPr>
            <a:picLocks noChangeAspect="1"/>
          </p:cNvPicPr>
          <p:nvPr userDrawn="1"/>
        </p:nvPicPr>
        <p:blipFill>
          <a:blip r:embed="rId2"/>
          <a:stretch>
            <a:fillRect/>
          </a:stretch>
        </p:blipFill>
        <p:spPr>
          <a:xfrm>
            <a:off x="10762471" y="313747"/>
            <a:ext cx="1016343" cy="1105272"/>
          </a:xfrm>
          <a:prstGeom prst="rect">
            <a:avLst/>
          </a:prstGeom>
        </p:spPr>
      </p:pic>
      <p:pic>
        <p:nvPicPr>
          <p:cNvPr id="9" name="Picture 8">
            <a:extLst>
              <a:ext uri="{FF2B5EF4-FFF2-40B4-BE49-F238E27FC236}">
                <a16:creationId xmlns:a16="http://schemas.microsoft.com/office/drawing/2014/main" id="{516D7E68-B28F-44C0-8FCC-7E37AB5FACCD}"/>
              </a:ext>
            </a:extLst>
          </p:cNvPr>
          <p:cNvPicPr>
            <a:picLocks noChangeAspect="1"/>
          </p:cNvPicPr>
          <p:nvPr userDrawn="1"/>
        </p:nvPicPr>
        <p:blipFill>
          <a:blip r:embed="rId3"/>
          <a:stretch>
            <a:fillRect/>
          </a:stretch>
        </p:blipFill>
        <p:spPr>
          <a:xfrm rot="5400000">
            <a:off x="3449827" y="-941348"/>
            <a:ext cx="12292983" cy="8947768"/>
          </a:xfrm>
          <a:prstGeom prst="rect">
            <a:avLst/>
          </a:prstGeom>
        </p:spPr>
      </p:pic>
    </p:spTree>
    <p:extLst>
      <p:ext uri="{BB962C8B-B14F-4D97-AF65-F5344CB8AC3E}">
        <p14:creationId xmlns:p14="http://schemas.microsoft.com/office/powerpoint/2010/main" val="403263051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age_title">
    <p:spTree>
      <p:nvGrpSpPr>
        <p:cNvPr id="1" name=""/>
        <p:cNvGrpSpPr/>
        <p:nvPr/>
      </p:nvGrpSpPr>
      <p:grpSpPr>
        <a:xfrm>
          <a:off x="0" y="0"/>
          <a:ext cx="0" cy="0"/>
          <a:chOff x="0" y="0"/>
          <a:chExt cx="0" cy="0"/>
        </a:xfrm>
      </p:grpSpPr>
      <p:sp>
        <p:nvSpPr>
          <p:cNvPr id="7" name="Title 17"/>
          <p:cNvSpPr>
            <a:spLocks noGrp="1"/>
          </p:cNvSpPr>
          <p:nvPr>
            <p:ph type="title" hasCustomPrompt="1"/>
          </p:nvPr>
        </p:nvSpPr>
        <p:spPr>
          <a:xfrm>
            <a:off x="440281" y="969079"/>
            <a:ext cx="9206895" cy="504127"/>
          </a:xfrm>
          <a:prstGeom prst="rect">
            <a:avLst/>
          </a:prstGeom>
        </p:spPr>
        <p:txBody>
          <a:bodyPr/>
          <a:lstStyle>
            <a:lvl1pPr algn="l">
              <a:defRPr sz="32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dirty="0"/>
              <a:t>Blank page</a:t>
            </a:r>
          </a:p>
        </p:txBody>
      </p:sp>
      <p:pic>
        <p:nvPicPr>
          <p:cNvPr id="10" name="Picture 9">
            <a:extLst>
              <a:ext uri="{FF2B5EF4-FFF2-40B4-BE49-F238E27FC236}">
                <a16:creationId xmlns:a16="http://schemas.microsoft.com/office/drawing/2014/main" id="{42308350-38A2-6743-8DBC-5DE697987695}"/>
              </a:ext>
            </a:extLst>
          </p:cNvPr>
          <p:cNvPicPr>
            <a:picLocks noChangeAspect="1"/>
          </p:cNvPicPr>
          <p:nvPr userDrawn="1"/>
        </p:nvPicPr>
        <p:blipFill>
          <a:blip r:embed="rId2"/>
          <a:stretch>
            <a:fillRect/>
          </a:stretch>
        </p:blipFill>
        <p:spPr>
          <a:xfrm>
            <a:off x="10762471" y="313747"/>
            <a:ext cx="1016343" cy="1105272"/>
          </a:xfrm>
          <a:prstGeom prst="rect">
            <a:avLst/>
          </a:prstGeom>
        </p:spPr>
      </p:pic>
      <p:sp>
        <p:nvSpPr>
          <p:cNvPr id="6" name="Slide Number Placeholder 3">
            <a:extLst>
              <a:ext uri="{FF2B5EF4-FFF2-40B4-BE49-F238E27FC236}">
                <a16:creationId xmlns:a16="http://schemas.microsoft.com/office/drawing/2014/main" id="{B9028965-2CBE-46E8-82D5-E8B574A6AE37}"/>
              </a:ext>
            </a:extLst>
          </p:cNvPr>
          <p:cNvSpPr>
            <a:spLocks noGrp="1"/>
          </p:cNvSpPr>
          <p:nvPr>
            <p:ph type="sldNum" sz="quarter" idx="12"/>
          </p:nvPr>
        </p:nvSpPr>
        <p:spPr>
          <a:xfrm>
            <a:off x="10985097" y="6424054"/>
            <a:ext cx="774915" cy="343921"/>
          </a:xfrm>
          <a:prstGeom prst="rect">
            <a:avLst/>
          </a:prstGeom>
        </p:spPr>
        <p:txBody>
          <a:bodyPr/>
          <a:lstStyle>
            <a:lvl1pPr algn="r">
              <a:defRPr sz="1067" b="0" i="0">
                <a:solidFill>
                  <a:schemeClr val="tx1"/>
                </a:solidFill>
                <a:latin typeface="Graphik Regular" charset="0"/>
                <a:ea typeface="Graphik Regular" charset="0"/>
                <a:cs typeface="Graphik Regular" charset="0"/>
              </a:defRPr>
            </a:lvl1pPr>
          </a:lstStyle>
          <a:p>
            <a:fld id="{103585CB-3736-284F-9815-5D7ADF33E485}" type="slidenum">
              <a:rPr lang="en-US" smtClean="0"/>
              <a:pPr/>
              <a:t>‹#›</a:t>
            </a:fld>
            <a:endParaRPr lang="en-US" dirty="0"/>
          </a:p>
        </p:txBody>
      </p:sp>
    </p:spTree>
    <p:extLst>
      <p:ext uri="{BB962C8B-B14F-4D97-AF65-F5344CB8AC3E}">
        <p14:creationId xmlns:p14="http://schemas.microsoft.com/office/powerpoint/2010/main" val="54392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 orange (confidential not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B6D1926-E37F-4EF8-80DA-FA4AE876CD7A}"/>
              </a:ext>
            </a:extLst>
          </p:cNvPr>
          <p:cNvSpPr>
            <a:spLocks noGrp="1"/>
          </p:cNvSpPr>
          <p:nvPr>
            <p:ph type="title" hasCustomPrompt="1"/>
          </p:nvPr>
        </p:nvSpPr>
        <p:spPr>
          <a:xfrm>
            <a:off x="0" y="104190"/>
            <a:ext cx="10899648" cy="362055"/>
          </a:xfrm>
          <a:prstGeom prst="rect">
            <a:avLst/>
          </a:prstGeom>
        </p:spPr>
        <p:txBody>
          <a:bodyPr lIns="360000">
            <a:noAutofit/>
          </a:bodyPr>
          <a:lstStyle>
            <a:lvl1pPr algn="l">
              <a:defRPr sz="2133" b="1">
                <a:solidFill>
                  <a:schemeClr val="bg2"/>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33BC18B2-A7D4-44C5-A617-C4B1B2D61BFF}"/>
              </a:ext>
            </a:extLst>
          </p:cNvPr>
          <p:cNvSpPr>
            <a:spLocks noGrp="1"/>
          </p:cNvSpPr>
          <p:nvPr>
            <p:ph type="sldNum" sz="quarter" idx="10"/>
          </p:nvPr>
        </p:nvSpPr>
        <p:spPr>
          <a:xfrm>
            <a:off x="11582400" y="6415618"/>
            <a:ext cx="508000" cy="366183"/>
          </a:xfrm>
          <a:prstGeom prst="rect">
            <a:avLst/>
          </a:prstGeom>
        </p:spPr>
        <p:txBody>
          <a:bodyPr/>
          <a:lstStyle>
            <a:lvl1pPr algn="r">
              <a:defRPr sz="1067">
                <a:solidFill>
                  <a:srgbClr val="6A737B"/>
                </a:solidFill>
                <a:latin typeface="+mj-lt"/>
              </a:defRPr>
            </a:lvl1pPr>
          </a:lstStyle>
          <a:p>
            <a:pPr>
              <a:defRPr/>
            </a:pPr>
            <a:fld id="{D781A3D0-94F4-433B-807F-7B6F6CFF0DB7}" type="slidenum">
              <a:rPr lang="en-US" altLang="en-US" smtClean="0"/>
              <a:pPr>
                <a:defRPr/>
              </a:pPr>
              <a:t>‹#›</a:t>
            </a:fld>
            <a:endParaRPr lang="en-US" altLang="en-US" dirty="0"/>
          </a:p>
        </p:txBody>
      </p:sp>
      <p:sp>
        <p:nvSpPr>
          <p:cNvPr id="5" name="Text Placeholder 4">
            <a:extLst>
              <a:ext uri="{FF2B5EF4-FFF2-40B4-BE49-F238E27FC236}">
                <a16:creationId xmlns:a16="http://schemas.microsoft.com/office/drawing/2014/main" id="{E20A0CFB-30C6-48C8-AF4E-DDCCA2084AA1}"/>
              </a:ext>
            </a:extLst>
          </p:cNvPr>
          <p:cNvSpPr>
            <a:spLocks noGrp="1"/>
          </p:cNvSpPr>
          <p:nvPr>
            <p:ph type="body" sz="quarter" idx="11"/>
          </p:nvPr>
        </p:nvSpPr>
        <p:spPr>
          <a:xfrm>
            <a:off x="384131" y="1031210"/>
            <a:ext cx="6530236" cy="4442535"/>
          </a:xfrm>
          <a:prstGeom prst="rect">
            <a:avLst/>
          </a:prstGeom>
        </p:spPr>
        <p:txBody>
          <a:bodyPr/>
          <a:lstStyle>
            <a:lvl1pPr marL="0" indent="0">
              <a:buNone/>
              <a:defRPr sz="1867">
                <a:solidFill>
                  <a:schemeClr val="tx1">
                    <a:lumMod val="75000"/>
                    <a:lumOff val="25000"/>
                  </a:schemeClr>
                </a:solidFill>
              </a:defRPr>
            </a:lvl1pPr>
            <a:lvl2pPr>
              <a:defRPr sz="1867">
                <a:solidFill>
                  <a:schemeClr val="tx1">
                    <a:lumMod val="75000"/>
                    <a:lumOff val="25000"/>
                  </a:schemeClr>
                </a:solidFill>
              </a:defRPr>
            </a:lvl2pPr>
            <a:lvl3pPr>
              <a:defRPr sz="1867">
                <a:solidFill>
                  <a:schemeClr val="tx1">
                    <a:lumMod val="75000"/>
                    <a:lumOff val="25000"/>
                  </a:schemeClr>
                </a:solidFill>
              </a:defRPr>
            </a:lvl3pPr>
            <a:lvl4pPr>
              <a:defRPr sz="1867">
                <a:solidFill>
                  <a:schemeClr val="tx1">
                    <a:lumMod val="75000"/>
                    <a:lumOff val="25000"/>
                  </a:schemeClr>
                </a:solidFill>
              </a:defRPr>
            </a:lvl4pPr>
            <a:lvl5pPr>
              <a:defRPr sz="1867">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6" name="Picture 5">
            <a:extLst>
              <a:ext uri="{FF2B5EF4-FFF2-40B4-BE49-F238E27FC236}">
                <a16:creationId xmlns:a16="http://schemas.microsoft.com/office/drawing/2014/main" id="{2EACAE63-0B40-4A15-BEA6-8BC670450095}"/>
              </a:ext>
            </a:extLst>
          </p:cNvPr>
          <p:cNvPicPr>
            <a:picLocks noChangeAspect="1"/>
          </p:cNvPicPr>
          <p:nvPr userDrawn="1"/>
        </p:nvPicPr>
        <p:blipFill>
          <a:blip r:embed="rId2"/>
          <a:stretch>
            <a:fillRect/>
          </a:stretch>
        </p:blipFill>
        <p:spPr>
          <a:xfrm>
            <a:off x="10413190" y="26158"/>
            <a:ext cx="1704506" cy="1024383"/>
          </a:xfrm>
          <a:prstGeom prst="rect">
            <a:avLst/>
          </a:prstGeom>
          <a:effectLst>
            <a:outerShdw blurRad="50800" dist="38100" dir="5400000" algn="t" rotWithShape="0">
              <a:prstClr val="black">
                <a:alpha val="40000"/>
              </a:prstClr>
            </a:outerShdw>
            <a:softEdge rad="63500"/>
          </a:effectLst>
        </p:spPr>
      </p:pic>
    </p:spTree>
    <p:extLst>
      <p:ext uri="{BB962C8B-B14F-4D97-AF65-F5344CB8AC3E}">
        <p14:creationId xmlns:p14="http://schemas.microsoft.com/office/powerpoint/2010/main" val="294968800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rms and conditions">
    <p:bg>
      <p:bgRef idx="1001">
        <a:schemeClr val="bg1"/>
      </p:bgRef>
    </p:bg>
    <p:spTree>
      <p:nvGrpSpPr>
        <p:cNvPr id="1" name=""/>
        <p:cNvGrpSpPr/>
        <p:nvPr/>
      </p:nvGrpSpPr>
      <p:grpSpPr>
        <a:xfrm>
          <a:off x="0" y="0"/>
          <a:ext cx="0" cy="0"/>
          <a:chOff x="0" y="0"/>
          <a:chExt cx="0" cy="0"/>
        </a:xfrm>
      </p:grpSpPr>
      <p:sp>
        <p:nvSpPr>
          <p:cNvPr id="9" name="Title 17">
            <a:extLst>
              <a:ext uri="{FF2B5EF4-FFF2-40B4-BE49-F238E27FC236}">
                <a16:creationId xmlns:a16="http://schemas.microsoft.com/office/drawing/2014/main" id="{928ADFC1-0E3D-9F4C-B29B-F65BFB3C57C8}"/>
              </a:ext>
            </a:extLst>
          </p:cNvPr>
          <p:cNvSpPr txBox="1">
            <a:spLocks/>
          </p:cNvSpPr>
          <p:nvPr userDrawn="1"/>
        </p:nvSpPr>
        <p:spPr>
          <a:xfrm>
            <a:off x="448492" y="3423861"/>
            <a:ext cx="6160033" cy="1291660"/>
          </a:xfrm>
          <a:prstGeom prst="rect">
            <a:avLst/>
          </a:prstGeom>
        </p:spPr>
        <p:txBody>
          <a:bodyPr/>
          <a:lstStyle>
            <a:lvl1pPr algn="l" defTabSz="457200" rtl="0" eaLnBrk="1" latinLnBrk="0" hangingPunct="1">
              <a:spcBef>
                <a:spcPct val="0"/>
              </a:spcBef>
              <a:buNone/>
              <a:defRPr sz="3200" b="0" i="0" kern="1200" baseline="0">
                <a:solidFill>
                  <a:schemeClr val="tx2">
                    <a:lumMod val="50000"/>
                  </a:schemeClr>
                </a:solidFill>
                <a:latin typeface="Graphik Medium" charset="0"/>
                <a:ea typeface="Graphik Medium" charset="0"/>
                <a:cs typeface="Graphik Medium" charset="0"/>
              </a:defRPr>
            </a:lvl1pPr>
          </a:lstStyle>
          <a:p>
            <a:r>
              <a:rPr lang="en-US" sz="3200" b="1" dirty="0">
                <a:solidFill>
                  <a:schemeClr val="tx1"/>
                </a:solidFill>
                <a:latin typeface="Arial" panose="020B0604020202020204" pitchFamily="34" charset="0"/>
                <a:cs typeface="Arial" panose="020B0604020202020204" pitchFamily="34" charset="0"/>
              </a:rPr>
              <a:t>Terms and </a:t>
            </a:r>
            <a:br>
              <a:rPr lang="en-US" sz="3200" b="1" dirty="0">
                <a:solidFill>
                  <a:schemeClr val="tx1"/>
                </a:solidFill>
                <a:latin typeface="Arial" panose="020B0604020202020204" pitchFamily="34" charset="0"/>
                <a:cs typeface="Arial" panose="020B0604020202020204" pitchFamily="34" charset="0"/>
              </a:rPr>
            </a:br>
            <a:r>
              <a:rPr lang="en-US" sz="3200" b="1" dirty="0">
                <a:solidFill>
                  <a:schemeClr val="tx1"/>
                </a:solidFill>
                <a:latin typeface="Arial" panose="020B0604020202020204" pitchFamily="34" charset="0"/>
                <a:cs typeface="Arial" panose="020B0604020202020204" pitchFamily="34" charset="0"/>
              </a:rPr>
              <a:t>Conditions </a:t>
            </a:r>
          </a:p>
        </p:txBody>
      </p:sp>
      <p:sp>
        <p:nvSpPr>
          <p:cNvPr id="10" name="TextBox 9">
            <a:extLst>
              <a:ext uri="{FF2B5EF4-FFF2-40B4-BE49-F238E27FC236}">
                <a16:creationId xmlns:a16="http://schemas.microsoft.com/office/drawing/2014/main" id="{5E409C4A-9C25-FA44-A67E-D10A21F6D444}"/>
              </a:ext>
            </a:extLst>
          </p:cNvPr>
          <p:cNvSpPr txBox="1"/>
          <p:nvPr userDrawn="1"/>
        </p:nvSpPr>
        <p:spPr>
          <a:xfrm>
            <a:off x="448489" y="4634567"/>
            <a:ext cx="3703859" cy="1569660"/>
          </a:xfrm>
          <a:prstGeom prst="rect">
            <a:avLst/>
          </a:prstGeom>
          <a:noFill/>
        </p:spPr>
        <p:txBody>
          <a:bodyPr wrap="square"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GB" sz="1200" b="0" i="0" dirty="0">
                <a:solidFill>
                  <a:schemeClr val="tx1"/>
                </a:solidFill>
                <a:latin typeface="Arial" panose="020B0604020202020204" pitchFamily="34" charset="0"/>
                <a:ea typeface="Graphik Light" charset="0"/>
                <a:cs typeface="Arial" panose="020B0604020202020204" pitchFamily="34" charset="0"/>
              </a:rPr>
              <a:t>No part of this presentation or translations</a:t>
            </a:r>
            <a:r>
              <a:rPr lang="en-GB" sz="1200" b="0" i="0" baseline="0" dirty="0">
                <a:solidFill>
                  <a:schemeClr val="tx1"/>
                </a:solidFill>
                <a:latin typeface="Arial" panose="020B0604020202020204" pitchFamily="34" charset="0"/>
                <a:ea typeface="Graphik Light" charset="0"/>
                <a:cs typeface="Arial" panose="020B0604020202020204" pitchFamily="34" charset="0"/>
              </a:rPr>
              <a:t> of it may be reproduced or transmitted in any form or by any means, electronic or mechanical including photocopying, recording or any other information storage and retrieval system, without prior permission in writing from CFARS. </a:t>
            </a:r>
          </a:p>
          <a:p>
            <a:pPr marL="0" marR="0" indent="0" algn="l" defTabSz="609585" rtl="0" eaLnBrk="1" fontAlgn="auto" latinLnBrk="0" hangingPunct="1">
              <a:lnSpc>
                <a:spcPct val="100000"/>
              </a:lnSpc>
              <a:spcBef>
                <a:spcPts val="0"/>
              </a:spcBef>
              <a:spcAft>
                <a:spcPts val="0"/>
              </a:spcAft>
              <a:buClrTx/>
              <a:buSzTx/>
              <a:buFontTx/>
              <a:buNone/>
              <a:tabLst/>
              <a:defRPr/>
            </a:pPr>
            <a:r>
              <a:rPr lang="en-GB" sz="1200" b="0" i="0" baseline="0" dirty="0">
                <a:solidFill>
                  <a:schemeClr val="tx1"/>
                </a:solidFill>
                <a:latin typeface="Arial" panose="020B0604020202020204" pitchFamily="34" charset="0"/>
                <a:ea typeface="Graphik Light" charset="0"/>
                <a:cs typeface="Arial" panose="020B0604020202020204" pitchFamily="34" charset="0"/>
              </a:rPr>
              <a:t>All facts and figures correct at time of creating. </a:t>
            </a:r>
          </a:p>
          <a:p>
            <a:pPr marL="0" marR="0" indent="0" algn="l" defTabSz="609585" rtl="0" eaLnBrk="1" fontAlgn="auto" latinLnBrk="0" hangingPunct="1">
              <a:lnSpc>
                <a:spcPct val="100000"/>
              </a:lnSpc>
              <a:spcBef>
                <a:spcPts val="0"/>
              </a:spcBef>
              <a:spcAft>
                <a:spcPts val="0"/>
              </a:spcAft>
              <a:buClrTx/>
              <a:buSzTx/>
              <a:buFontTx/>
              <a:buNone/>
              <a:tabLst/>
              <a:defRPr/>
            </a:pPr>
            <a:r>
              <a:rPr lang="en-GB" sz="1200" b="0" i="0" baseline="0" dirty="0">
                <a:solidFill>
                  <a:schemeClr val="tx1"/>
                </a:solidFill>
                <a:latin typeface="Arial" panose="020B0604020202020204" pitchFamily="34" charset="0"/>
                <a:ea typeface="Graphik Light" charset="0"/>
                <a:cs typeface="Arial" panose="020B0604020202020204" pitchFamily="34" charset="0"/>
              </a:rPr>
              <a:t>All rights reserved. </a:t>
            </a:r>
            <a:r>
              <a:rPr lang="en-GB" altLang="en-US" sz="1200" b="0" i="0" dirty="0">
                <a:solidFill>
                  <a:schemeClr val="tx1"/>
                </a:solidFill>
                <a:latin typeface="Arial" panose="020B0604020202020204" pitchFamily="34" charset="0"/>
                <a:ea typeface="Graphik Light" charset="0"/>
                <a:cs typeface="Arial" panose="020B0604020202020204" pitchFamily="34" charset="0"/>
                <a:sym typeface="Wingdings" pitchFamily="2" charset="2"/>
              </a:rPr>
              <a:t>© Copyright.</a:t>
            </a:r>
            <a:endParaRPr lang="en-GB" sz="1200" b="0" i="0" dirty="0">
              <a:solidFill>
                <a:schemeClr val="tx1"/>
              </a:solidFill>
              <a:latin typeface="Arial" panose="020B0604020202020204" pitchFamily="34" charset="0"/>
              <a:ea typeface="Graphik Light" charset="0"/>
              <a:cs typeface="Arial" panose="020B0604020202020204" pitchFamily="34" charset="0"/>
            </a:endParaRPr>
          </a:p>
        </p:txBody>
      </p:sp>
      <p:pic>
        <p:nvPicPr>
          <p:cNvPr id="3" name="Picture 2">
            <a:extLst>
              <a:ext uri="{FF2B5EF4-FFF2-40B4-BE49-F238E27FC236}">
                <a16:creationId xmlns:a16="http://schemas.microsoft.com/office/drawing/2014/main" id="{C025D556-66A1-3146-AADB-5687FEC75D9B}"/>
              </a:ext>
            </a:extLst>
          </p:cNvPr>
          <p:cNvPicPr>
            <a:picLocks noChangeAspect="1"/>
          </p:cNvPicPr>
          <p:nvPr userDrawn="1"/>
        </p:nvPicPr>
        <p:blipFill>
          <a:blip r:embed="rId2"/>
          <a:stretch>
            <a:fillRect/>
          </a:stretch>
        </p:blipFill>
        <p:spPr>
          <a:xfrm>
            <a:off x="6202368" y="528320"/>
            <a:ext cx="5407029" cy="5594773"/>
          </a:xfrm>
          <a:prstGeom prst="rect">
            <a:avLst/>
          </a:prstGeom>
        </p:spPr>
      </p:pic>
      <p:pic>
        <p:nvPicPr>
          <p:cNvPr id="6" name="Picture 5">
            <a:extLst>
              <a:ext uri="{FF2B5EF4-FFF2-40B4-BE49-F238E27FC236}">
                <a16:creationId xmlns:a16="http://schemas.microsoft.com/office/drawing/2014/main" id="{7F09B1C4-C18F-6C4B-9810-67C83D783DC5}"/>
              </a:ext>
            </a:extLst>
          </p:cNvPr>
          <p:cNvPicPr>
            <a:picLocks noChangeAspect="1"/>
          </p:cNvPicPr>
          <p:nvPr userDrawn="1"/>
        </p:nvPicPr>
        <p:blipFill>
          <a:blip r:embed="rId3"/>
          <a:stretch>
            <a:fillRect/>
          </a:stretch>
        </p:blipFill>
        <p:spPr>
          <a:xfrm>
            <a:off x="617079" y="313747"/>
            <a:ext cx="1016343" cy="1105272"/>
          </a:xfrm>
          <a:prstGeom prst="rect">
            <a:avLst/>
          </a:prstGeom>
        </p:spPr>
      </p:pic>
    </p:spTree>
    <p:extLst>
      <p:ext uri="{BB962C8B-B14F-4D97-AF65-F5344CB8AC3E}">
        <p14:creationId xmlns:p14="http://schemas.microsoft.com/office/powerpoint/2010/main" val="180857798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Menu">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BA7FE8-6D56-3C42-A64E-62B81E2B606B}"/>
              </a:ext>
            </a:extLst>
          </p:cNvPr>
          <p:cNvPicPr>
            <a:picLocks noChangeAspect="1"/>
          </p:cNvPicPr>
          <p:nvPr userDrawn="1"/>
        </p:nvPicPr>
        <p:blipFill>
          <a:blip r:embed="rId2"/>
          <a:stretch>
            <a:fillRect/>
          </a:stretch>
        </p:blipFill>
        <p:spPr>
          <a:xfrm>
            <a:off x="1" y="0"/>
            <a:ext cx="10254825" cy="6858000"/>
          </a:xfrm>
          <a:prstGeom prst="rect">
            <a:avLst/>
          </a:prstGeom>
        </p:spPr>
      </p:pic>
      <p:sp>
        <p:nvSpPr>
          <p:cNvPr id="11" name="Title 17"/>
          <p:cNvSpPr>
            <a:spLocks noGrp="1"/>
          </p:cNvSpPr>
          <p:nvPr>
            <p:ph type="title" hasCustomPrompt="1"/>
          </p:nvPr>
        </p:nvSpPr>
        <p:spPr>
          <a:xfrm>
            <a:off x="443421" y="971443"/>
            <a:ext cx="9206895" cy="504127"/>
          </a:xfrm>
          <a:prstGeom prst="rect">
            <a:avLst/>
          </a:prstGeom>
        </p:spPr>
        <p:txBody>
          <a:bodyPr/>
          <a:lstStyle>
            <a:lvl1pPr algn="l">
              <a:defRPr sz="32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Science Working Group</a:t>
            </a:r>
          </a:p>
        </p:txBody>
      </p:sp>
      <p:sp>
        <p:nvSpPr>
          <p:cNvPr id="13" name="Text Placeholder 12"/>
          <p:cNvSpPr>
            <a:spLocks noGrp="1"/>
          </p:cNvSpPr>
          <p:nvPr>
            <p:ph type="body" sz="quarter" idx="10"/>
          </p:nvPr>
        </p:nvSpPr>
        <p:spPr>
          <a:xfrm>
            <a:off x="477524" y="1886979"/>
            <a:ext cx="5281083" cy="4537075"/>
          </a:xfrm>
          <a:prstGeom prst="rect">
            <a:avLst/>
          </a:prstGeom>
        </p:spPr>
        <p:txBody>
          <a:bodyPr/>
          <a:lstStyle>
            <a:lvl1pPr>
              <a:defRPr sz="24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400">
                <a:solidFill>
                  <a:schemeClr val="bg1"/>
                </a:solidFill>
                <a:latin typeface="Arial" panose="020B0604020202020204" pitchFamily="34" charset="0"/>
                <a:cs typeface="Arial" panose="020B0604020202020204" pitchFamily="34" charset="0"/>
              </a:defRPr>
            </a:lvl3pPr>
            <a:lvl4pPr>
              <a:defRPr sz="2400">
                <a:solidFill>
                  <a:schemeClr val="bg1"/>
                </a:solidFill>
                <a:latin typeface="Arial" panose="020B0604020202020204" pitchFamily="34" charset="0"/>
                <a:cs typeface="Arial" panose="020B0604020202020204" pitchFamily="34" charset="0"/>
              </a:defRPr>
            </a:lvl4pPr>
            <a:lvl5pPr>
              <a:defRPr sz="24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ACF01592-8D36-6648-8907-6735F899D62E}"/>
              </a:ext>
            </a:extLst>
          </p:cNvPr>
          <p:cNvPicPr>
            <a:picLocks noChangeAspect="1"/>
          </p:cNvPicPr>
          <p:nvPr userDrawn="1"/>
        </p:nvPicPr>
        <p:blipFill>
          <a:blip r:embed="rId3"/>
          <a:stretch>
            <a:fillRect/>
          </a:stretch>
        </p:blipFill>
        <p:spPr>
          <a:xfrm>
            <a:off x="10594265" y="190005"/>
            <a:ext cx="1352752" cy="1352752"/>
          </a:xfrm>
          <a:prstGeom prst="rect">
            <a:avLst/>
          </a:prstGeom>
        </p:spPr>
      </p:pic>
      <p:sp>
        <p:nvSpPr>
          <p:cNvPr id="8" name="Slide Number Placeholder 3">
            <a:extLst>
              <a:ext uri="{FF2B5EF4-FFF2-40B4-BE49-F238E27FC236}">
                <a16:creationId xmlns:a16="http://schemas.microsoft.com/office/drawing/2014/main" id="{70683D8A-F647-4814-9AC6-BB9A0664116A}"/>
              </a:ext>
            </a:extLst>
          </p:cNvPr>
          <p:cNvSpPr>
            <a:spLocks noGrp="1"/>
          </p:cNvSpPr>
          <p:nvPr>
            <p:ph type="sldNum" sz="quarter" idx="12"/>
          </p:nvPr>
        </p:nvSpPr>
        <p:spPr>
          <a:xfrm>
            <a:off x="10985097" y="6424054"/>
            <a:ext cx="774915" cy="343921"/>
          </a:xfrm>
          <a:prstGeom prst="rect">
            <a:avLst/>
          </a:prstGeom>
        </p:spPr>
        <p:txBody>
          <a:bodyPr/>
          <a:lstStyle>
            <a:lvl1pPr algn="r">
              <a:defRPr sz="1067" b="0" i="0">
                <a:solidFill>
                  <a:schemeClr val="tx1"/>
                </a:solidFill>
                <a:latin typeface="Graphik Regular" charset="0"/>
                <a:ea typeface="Graphik Regular" charset="0"/>
                <a:cs typeface="Graphik Regular" charset="0"/>
              </a:defRPr>
            </a:lvl1pPr>
          </a:lstStyle>
          <a:p>
            <a:fld id="{103585CB-3736-284F-9815-5D7ADF33E485}" type="slidenum">
              <a:rPr lang="en-US" smtClean="0"/>
              <a:pPr/>
              <a:t>‹#›</a:t>
            </a:fld>
            <a:endParaRPr lang="en-US" dirty="0"/>
          </a:p>
        </p:txBody>
      </p:sp>
    </p:spTree>
    <p:extLst>
      <p:ext uri="{BB962C8B-B14F-4D97-AF65-F5344CB8AC3E}">
        <p14:creationId xmlns:p14="http://schemas.microsoft.com/office/powerpoint/2010/main" val="306025527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Menu">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54F09C-A2D0-E74F-B0B7-C6AB352D590B}"/>
              </a:ext>
            </a:extLst>
          </p:cNvPr>
          <p:cNvPicPr>
            <a:picLocks noChangeAspect="1"/>
          </p:cNvPicPr>
          <p:nvPr userDrawn="1"/>
        </p:nvPicPr>
        <p:blipFill>
          <a:blip r:embed="rId2"/>
          <a:stretch>
            <a:fillRect/>
          </a:stretch>
        </p:blipFill>
        <p:spPr>
          <a:xfrm>
            <a:off x="0" y="0"/>
            <a:ext cx="10254827" cy="6858000"/>
          </a:xfrm>
          <a:prstGeom prst="rect">
            <a:avLst/>
          </a:prstGeom>
        </p:spPr>
      </p:pic>
      <p:sp>
        <p:nvSpPr>
          <p:cNvPr id="11" name="Title 17"/>
          <p:cNvSpPr>
            <a:spLocks noGrp="1"/>
          </p:cNvSpPr>
          <p:nvPr>
            <p:ph type="title" hasCustomPrompt="1"/>
          </p:nvPr>
        </p:nvSpPr>
        <p:spPr>
          <a:xfrm>
            <a:off x="443421" y="971443"/>
            <a:ext cx="9206895" cy="504127"/>
          </a:xfrm>
          <a:prstGeom prst="rect">
            <a:avLst/>
          </a:prstGeom>
        </p:spPr>
        <p:txBody>
          <a:bodyPr/>
          <a:lstStyle>
            <a:lvl1pPr algn="l">
              <a:defRPr sz="32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Guidance Working Group</a:t>
            </a:r>
          </a:p>
        </p:txBody>
      </p:sp>
      <p:sp>
        <p:nvSpPr>
          <p:cNvPr id="13" name="Text Placeholder 12"/>
          <p:cNvSpPr>
            <a:spLocks noGrp="1"/>
          </p:cNvSpPr>
          <p:nvPr>
            <p:ph type="body" sz="quarter" idx="10"/>
          </p:nvPr>
        </p:nvSpPr>
        <p:spPr>
          <a:xfrm>
            <a:off x="477524" y="1886979"/>
            <a:ext cx="5281083" cy="4537075"/>
          </a:xfrm>
          <a:prstGeom prst="rect">
            <a:avLst/>
          </a:prstGeom>
        </p:spPr>
        <p:txBody>
          <a:bodyPr/>
          <a:lstStyle>
            <a:lvl1pPr>
              <a:defRPr sz="24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400">
                <a:solidFill>
                  <a:schemeClr val="bg1"/>
                </a:solidFill>
                <a:latin typeface="Arial" panose="020B0604020202020204" pitchFamily="34" charset="0"/>
                <a:cs typeface="Arial" panose="020B0604020202020204" pitchFamily="34" charset="0"/>
              </a:defRPr>
            </a:lvl3pPr>
            <a:lvl4pPr>
              <a:defRPr sz="2400">
                <a:solidFill>
                  <a:schemeClr val="bg1"/>
                </a:solidFill>
                <a:latin typeface="Arial" panose="020B0604020202020204" pitchFamily="34" charset="0"/>
                <a:cs typeface="Arial" panose="020B0604020202020204" pitchFamily="34" charset="0"/>
              </a:defRPr>
            </a:lvl4pPr>
            <a:lvl5pPr>
              <a:defRPr sz="24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a:extLst>
              <a:ext uri="{FF2B5EF4-FFF2-40B4-BE49-F238E27FC236}">
                <a16:creationId xmlns:a16="http://schemas.microsoft.com/office/drawing/2014/main" id="{B6AD4430-40E8-B04E-8C32-392A7D71ADC5}"/>
              </a:ext>
            </a:extLst>
          </p:cNvPr>
          <p:cNvPicPr>
            <a:picLocks noChangeAspect="1"/>
          </p:cNvPicPr>
          <p:nvPr userDrawn="1"/>
        </p:nvPicPr>
        <p:blipFill>
          <a:blip r:embed="rId3"/>
          <a:stretch>
            <a:fillRect/>
          </a:stretch>
        </p:blipFill>
        <p:spPr>
          <a:xfrm>
            <a:off x="10594265" y="190005"/>
            <a:ext cx="1352752" cy="1352752"/>
          </a:xfrm>
          <a:prstGeom prst="rect">
            <a:avLst/>
          </a:prstGeom>
        </p:spPr>
      </p:pic>
      <p:sp>
        <p:nvSpPr>
          <p:cNvPr id="9" name="Slide Number Placeholder 3">
            <a:extLst>
              <a:ext uri="{FF2B5EF4-FFF2-40B4-BE49-F238E27FC236}">
                <a16:creationId xmlns:a16="http://schemas.microsoft.com/office/drawing/2014/main" id="{3141F465-36C9-4C5E-B0E6-3F8754E9E737}"/>
              </a:ext>
            </a:extLst>
          </p:cNvPr>
          <p:cNvSpPr>
            <a:spLocks noGrp="1"/>
          </p:cNvSpPr>
          <p:nvPr>
            <p:ph type="sldNum" sz="quarter" idx="12"/>
          </p:nvPr>
        </p:nvSpPr>
        <p:spPr>
          <a:xfrm>
            <a:off x="10985097" y="6424054"/>
            <a:ext cx="774915" cy="343921"/>
          </a:xfrm>
          <a:prstGeom prst="rect">
            <a:avLst/>
          </a:prstGeom>
        </p:spPr>
        <p:txBody>
          <a:bodyPr/>
          <a:lstStyle>
            <a:lvl1pPr algn="r">
              <a:defRPr sz="1067" b="0" i="0">
                <a:solidFill>
                  <a:schemeClr val="tx1"/>
                </a:solidFill>
                <a:latin typeface="Graphik Regular" charset="0"/>
                <a:ea typeface="Graphik Regular" charset="0"/>
                <a:cs typeface="Graphik Regular" charset="0"/>
              </a:defRPr>
            </a:lvl1pPr>
          </a:lstStyle>
          <a:p>
            <a:fld id="{103585CB-3736-284F-9815-5D7ADF33E485}" type="slidenum">
              <a:rPr lang="en-US" smtClean="0"/>
              <a:pPr/>
              <a:t>‹#›</a:t>
            </a:fld>
            <a:endParaRPr lang="en-US" dirty="0"/>
          </a:p>
        </p:txBody>
      </p:sp>
    </p:spTree>
    <p:extLst>
      <p:ext uri="{BB962C8B-B14F-4D97-AF65-F5344CB8AC3E}">
        <p14:creationId xmlns:p14="http://schemas.microsoft.com/office/powerpoint/2010/main" val="372609257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BCE51-BF96-5340-B3C3-675B41B9DF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445BBA-B3E7-D74F-8290-808E526035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D3B5CA-E4E5-1C4C-8DF4-1391BE3161FC}"/>
              </a:ext>
            </a:extLst>
          </p:cNvPr>
          <p:cNvSpPr>
            <a:spLocks noGrp="1"/>
          </p:cNvSpPr>
          <p:nvPr>
            <p:ph type="dt" sz="half" idx="10"/>
          </p:nvPr>
        </p:nvSpPr>
        <p:spPr/>
        <p:txBody>
          <a:bodyPr/>
          <a:lstStyle/>
          <a:p>
            <a:fld id="{06BF04C2-97C2-184E-A9C5-3060AA5521FF}" type="datetimeFigureOut">
              <a:rPr lang="en-US" smtClean="0"/>
              <a:t>9/20/2021</a:t>
            </a:fld>
            <a:endParaRPr lang="en-US"/>
          </a:p>
        </p:txBody>
      </p:sp>
      <p:sp>
        <p:nvSpPr>
          <p:cNvPr id="5" name="Footer Placeholder 4">
            <a:extLst>
              <a:ext uri="{FF2B5EF4-FFF2-40B4-BE49-F238E27FC236}">
                <a16:creationId xmlns:a16="http://schemas.microsoft.com/office/drawing/2014/main" id="{16B79987-9E29-9B42-B5BB-D5B9D1EFA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4F3CF-758F-EE4E-9136-81F90C8C4ACF}"/>
              </a:ext>
            </a:extLst>
          </p:cNvPr>
          <p:cNvSpPr>
            <a:spLocks noGrp="1"/>
          </p:cNvSpPr>
          <p:nvPr>
            <p:ph type="sldNum" sz="quarter" idx="12"/>
          </p:nvPr>
        </p:nvSpPr>
        <p:spPr/>
        <p:txBody>
          <a:bodyPr/>
          <a:lstStyle/>
          <a:p>
            <a:fld id="{2990A242-94A2-7840-9EA0-F20E6498BA49}" type="slidenum">
              <a:rPr lang="en-US" smtClean="0"/>
              <a:t>‹#›</a:t>
            </a:fld>
            <a:endParaRPr lang="en-US"/>
          </a:p>
        </p:txBody>
      </p:sp>
    </p:spTree>
    <p:extLst>
      <p:ext uri="{BB962C8B-B14F-4D97-AF65-F5344CB8AC3E}">
        <p14:creationId xmlns:p14="http://schemas.microsoft.com/office/powerpoint/2010/main" val="30290250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16E8B6-4CE0-4696-BBD4-810D689FBBA7}"/>
              </a:ext>
            </a:extLst>
          </p:cNvPr>
          <p:cNvSpPr>
            <a:spLocks noGrp="1"/>
          </p:cNvSpPr>
          <p:nvPr>
            <p:ph type="ftr" sz="quarter" idx="10"/>
          </p:nvPr>
        </p:nvSpPr>
        <p:spPr/>
        <p:txBody>
          <a:bodyPr/>
          <a:lstStyle>
            <a:lvl1pPr>
              <a:defRPr>
                <a:solidFill>
                  <a:schemeClr val="tx1"/>
                </a:solidFill>
              </a:defRPr>
            </a:lvl1pPr>
          </a:lstStyle>
          <a:p>
            <a:r>
              <a:rPr lang="en-GB" dirty="0"/>
              <a:t>Title </a:t>
            </a:r>
          </a:p>
        </p:txBody>
      </p:sp>
      <p:sp>
        <p:nvSpPr>
          <p:cNvPr id="4" name="Slide Number Placeholder 3">
            <a:extLst>
              <a:ext uri="{FF2B5EF4-FFF2-40B4-BE49-F238E27FC236}">
                <a16:creationId xmlns:a16="http://schemas.microsoft.com/office/drawing/2014/main" id="{AD7FDEAF-0A05-4436-BCF9-B369572B115F}"/>
              </a:ext>
            </a:extLst>
          </p:cNvPr>
          <p:cNvSpPr>
            <a:spLocks noGrp="1"/>
          </p:cNvSpPr>
          <p:nvPr>
            <p:ph type="sldNum" sz="quarter" idx="11"/>
          </p:nvPr>
        </p:nvSpPr>
        <p:spPr/>
        <p:txBody>
          <a:bodyPr/>
          <a:lstStyle>
            <a:lvl1pPr>
              <a:defRPr>
                <a:solidFill>
                  <a:schemeClr val="tx1"/>
                </a:solidFill>
              </a:defRPr>
            </a:lvl1pPr>
          </a:lstStyle>
          <a:p>
            <a:fld id="{AFCB0DEF-0313-43CE-8806-B644FC9EC852}" type="slidenum">
              <a:rPr lang="en-GB" smtClean="0"/>
              <a:pPr/>
              <a:t>‹#›</a:t>
            </a:fld>
            <a:endParaRPr lang="en-GB" dirty="0"/>
          </a:p>
        </p:txBody>
      </p:sp>
      <p:cxnSp>
        <p:nvCxnSpPr>
          <p:cNvPr id="28" name="Lige forbindelse 41">
            <a:extLst>
              <a:ext uri="{FF2B5EF4-FFF2-40B4-BE49-F238E27FC236}">
                <a16:creationId xmlns:a16="http://schemas.microsoft.com/office/drawing/2014/main" id="{2C24F07D-6848-411F-AAE7-CAAF5375E6EB}"/>
              </a:ext>
            </a:extLst>
          </p:cNvPr>
          <p:cNvCxnSpPr/>
          <p:nvPr userDrawn="1"/>
        </p:nvCxnSpPr>
        <p:spPr>
          <a:xfrm>
            <a:off x="650488" y="6475617"/>
            <a:ext cx="0" cy="19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Date Placeholder 1">
            <a:extLst>
              <a:ext uri="{FF2B5EF4-FFF2-40B4-BE49-F238E27FC236}">
                <a16:creationId xmlns:a16="http://schemas.microsoft.com/office/drawing/2014/main" id="{82648EF9-9C31-498D-B96F-1E0676BD6D5C}"/>
              </a:ext>
            </a:extLst>
          </p:cNvPr>
          <p:cNvSpPr>
            <a:spLocks noGrp="1"/>
          </p:cNvSpPr>
          <p:nvPr>
            <p:ph type="dt" sz="half" idx="2"/>
          </p:nvPr>
        </p:nvSpPr>
        <p:spPr>
          <a:xfrm>
            <a:off x="0" y="6876000"/>
            <a:ext cx="0" cy="0"/>
          </a:xfrm>
          <a:prstGeom prst="rect">
            <a:avLst/>
          </a:prstGeom>
        </p:spPr>
        <p:txBody>
          <a:bodyPr vert="horz" lIns="91440" tIns="45720" rIns="91440" bIns="45720" rtlCol="0" anchor="ctr"/>
          <a:lstStyle>
            <a:lvl1pPr algn="l">
              <a:defRPr sz="100">
                <a:noFill/>
              </a:defRPr>
            </a:lvl1pPr>
          </a:lstStyle>
          <a:p>
            <a:r>
              <a:rPr lang="en-GB" dirty="0"/>
              <a:t>.</a:t>
            </a:r>
          </a:p>
        </p:txBody>
      </p:sp>
    </p:spTree>
    <p:extLst>
      <p:ext uri="{BB962C8B-B14F-4D97-AF65-F5344CB8AC3E}">
        <p14:creationId xmlns:p14="http://schemas.microsoft.com/office/powerpoint/2010/main" val="16881309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23864-0E62-824A-A610-39BF8F5DC0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8EF1A5-930C-9B45-AF2D-9362B734C8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643389-B5C0-F74C-BD51-DAEEAD8EF6A3}"/>
              </a:ext>
            </a:extLst>
          </p:cNvPr>
          <p:cNvSpPr>
            <a:spLocks noGrp="1"/>
          </p:cNvSpPr>
          <p:nvPr>
            <p:ph type="dt" sz="half" idx="10"/>
          </p:nvPr>
        </p:nvSpPr>
        <p:spPr/>
        <p:txBody>
          <a:bodyPr/>
          <a:lstStyle/>
          <a:p>
            <a:fld id="{06BF04C2-97C2-184E-A9C5-3060AA5521FF}" type="datetimeFigureOut">
              <a:rPr lang="en-US" smtClean="0"/>
              <a:t>9/20/2021</a:t>
            </a:fld>
            <a:endParaRPr lang="en-US"/>
          </a:p>
        </p:txBody>
      </p:sp>
      <p:sp>
        <p:nvSpPr>
          <p:cNvPr id="5" name="Footer Placeholder 4">
            <a:extLst>
              <a:ext uri="{FF2B5EF4-FFF2-40B4-BE49-F238E27FC236}">
                <a16:creationId xmlns:a16="http://schemas.microsoft.com/office/drawing/2014/main" id="{0CCA465E-E9A4-9245-8E2F-62ECC12B9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260068-479D-3041-A13E-D191D416A32C}"/>
              </a:ext>
            </a:extLst>
          </p:cNvPr>
          <p:cNvSpPr>
            <a:spLocks noGrp="1"/>
          </p:cNvSpPr>
          <p:nvPr>
            <p:ph type="sldNum" sz="quarter" idx="12"/>
          </p:nvPr>
        </p:nvSpPr>
        <p:spPr/>
        <p:txBody>
          <a:bodyPr/>
          <a:lstStyle/>
          <a:p>
            <a:fld id="{2990A242-94A2-7840-9EA0-F20E6498BA49}" type="slidenum">
              <a:rPr lang="en-US" smtClean="0"/>
              <a:t>‹#›</a:t>
            </a:fld>
            <a:endParaRPr lang="en-US"/>
          </a:p>
        </p:txBody>
      </p:sp>
    </p:spTree>
    <p:extLst>
      <p:ext uri="{BB962C8B-B14F-4D97-AF65-F5344CB8AC3E}">
        <p14:creationId xmlns:p14="http://schemas.microsoft.com/office/powerpoint/2010/main" val="145002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53399-542E-AE41-8787-BDB138B9A6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3D83E-4F04-CB4A-BCF5-97A5632A2A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28753-92F0-D749-83A7-19832BAA53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C0EC2C-E553-BF4F-B7AE-E67013D3D77C}"/>
              </a:ext>
            </a:extLst>
          </p:cNvPr>
          <p:cNvSpPr>
            <a:spLocks noGrp="1"/>
          </p:cNvSpPr>
          <p:nvPr>
            <p:ph type="dt" sz="half" idx="10"/>
          </p:nvPr>
        </p:nvSpPr>
        <p:spPr/>
        <p:txBody>
          <a:bodyPr/>
          <a:lstStyle/>
          <a:p>
            <a:fld id="{06BF04C2-97C2-184E-A9C5-3060AA5521FF}" type="datetimeFigureOut">
              <a:rPr lang="en-US" smtClean="0"/>
              <a:t>9/20/2021</a:t>
            </a:fld>
            <a:endParaRPr lang="en-US"/>
          </a:p>
        </p:txBody>
      </p:sp>
      <p:sp>
        <p:nvSpPr>
          <p:cNvPr id="6" name="Footer Placeholder 5">
            <a:extLst>
              <a:ext uri="{FF2B5EF4-FFF2-40B4-BE49-F238E27FC236}">
                <a16:creationId xmlns:a16="http://schemas.microsoft.com/office/drawing/2014/main" id="{F220CFFF-E244-E24C-BE89-5D19A9545C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1839B-5452-4048-B5A9-2E4C1AF805A4}"/>
              </a:ext>
            </a:extLst>
          </p:cNvPr>
          <p:cNvSpPr>
            <a:spLocks noGrp="1"/>
          </p:cNvSpPr>
          <p:nvPr>
            <p:ph type="sldNum" sz="quarter" idx="12"/>
          </p:nvPr>
        </p:nvSpPr>
        <p:spPr/>
        <p:txBody>
          <a:bodyPr/>
          <a:lstStyle/>
          <a:p>
            <a:fld id="{2990A242-94A2-7840-9EA0-F20E6498BA49}" type="slidenum">
              <a:rPr lang="en-US" smtClean="0"/>
              <a:t>‹#›</a:t>
            </a:fld>
            <a:endParaRPr lang="en-US"/>
          </a:p>
        </p:txBody>
      </p:sp>
    </p:spTree>
    <p:extLst>
      <p:ext uri="{BB962C8B-B14F-4D97-AF65-F5344CB8AC3E}">
        <p14:creationId xmlns:p14="http://schemas.microsoft.com/office/powerpoint/2010/main" val="2749607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A832-0A5B-EE47-A7A7-EA97FF2DB9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BF2D3D-AEE8-D540-B160-6EC6F62FE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C0E7A6-CDB4-544D-961F-305A382F08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5A7E4D-1BC8-4147-B7D4-754EAE5674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15D536-2C38-2E49-A541-FFB4578F0D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B6BD9C-3463-4745-82A9-AA5BFB1F7424}"/>
              </a:ext>
            </a:extLst>
          </p:cNvPr>
          <p:cNvSpPr>
            <a:spLocks noGrp="1"/>
          </p:cNvSpPr>
          <p:nvPr>
            <p:ph type="dt" sz="half" idx="10"/>
          </p:nvPr>
        </p:nvSpPr>
        <p:spPr/>
        <p:txBody>
          <a:bodyPr/>
          <a:lstStyle/>
          <a:p>
            <a:fld id="{06BF04C2-97C2-184E-A9C5-3060AA5521FF}" type="datetimeFigureOut">
              <a:rPr lang="en-US" smtClean="0"/>
              <a:t>9/20/2021</a:t>
            </a:fld>
            <a:endParaRPr lang="en-US"/>
          </a:p>
        </p:txBody>
      </p:sp>
      <p:sp>
        <p:nvSpPr>
          <p:cNvPr id="8" name="Footer Placeholder 7">
            <a:extLst>
              <a:ext uri="{FF2B5EF4-FFF2-40B4-BE49-F238E27FC236}">
                <a16:creationId xmlns:a16="http://schemas.microsoft.com/office/drawing/2014/main" id="{8D7904FA-CEB3-AF43-8C12-D022E8E9C8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05BC69-6A09-DC4F-80A7-7EC726980D60}"/>
              </a:ext>
            </a:extLst>
          </p:cNvPr>
          <p:cNvSpPr>
            <a:spLocks noGrp="1"/>
          </p:cNvSpPr>
          <p:nvPr>
            <p:ph type="sldNum" sz="quarter" idx="12"/>
          </p:nvPr>
        </p:nvSpPr>
        <p:spPr/>
        <p:txBody>
          <a:bodyPr/>
          <a:lstStyle/>
          <a:p>
            <a:fld id="{2990A242-94A2-7840-9EA0-F20E6498BA49}" type="slidenum">
              <a:rPr lang="en-US" smtClean="0"/>
              <a:t>‹#›</a:t>
            </a:fld>
            <a:endParaRPr lang="en-US"/>
          </a:p>
        </p:txBody>
      </p:sp>
    </p:spTree>
    <p:extLst>
      <p:ext uri="{BB962C8B-B14F-4D97-AF65-F5344CB8AC3E}">
        <p14:creationId xmlns:p14="http://schemas.microsoft.com/office/powerpoint/2010/main" val="3576374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C957-2909-714A-A894-2063144B70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A8F4EC-CF5B-AC45-BCF2-EB95323DA8CC}"/>
              </a:ext>
            </a:extLst>
          </p:cNvPr>
          <p:cNvSpPr>
            <a:spLocks noGrp="1"/>
          </p:cNvSpPr>
          <p:nvPr>
            <p:ph type="dt" sz="half" idx="10"/>
          </p:nvPr>
        </p:nvSpPr>
        <p:spPr/>
        <p:txBody>
          <a:bodyPr/>
          <a:lstStyle/>
          <a:p>
            <a:fld id="{06BF04C2-97C2-184E-A9C5-3060AA5521FF}" type="datetimeFigureOut">
              <a:rPr lang="en-US" smtClean="0"/>
              <a:t>9/20/2021</a:t>
            </a:fld>
            <a:endParaRPr lang="en-US"/>
          </a:p>
        </p:txBody>
      </p:sp>
      <p:sp>
        <p:nvSpPr>
          <p:cNvPr id="4" name="Footer Placeholder 3">
            <a:extLst>
              <a:ext uri="{FF2B5EF4-FFF2-40B4-BE49-F238E27FC236}">
                <a16:creationId xmlns:a16="http://schemas.microsoft.com/office/drawing/2014/main" id="{0A7B2016-9E77-584D-BED8-913F5F2DFC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0B4433-0363-1649-9A2A-99C7740FD482}"/>
              </a:ext>
            </a:extLst>
          </p:cNvPr>
          <p:cNvSpPr>
            <a:spLocks noGrp="1"/>
          </p:cNvSpPr>
          <p:nvPr>
            <p:ph type="sldNum" sz="quarter" idx="12"/>
          </p:nvPr>
        </p:nvSpPr>
        <p:spPr/>
        <p:txBody>
          <a:bodyPr/>
          <a:lstStyle/>
          <a:p>
            <a:fld id="{2990A242-94A2-7840-9EA0-F20E6498BA49}" type="slidenum">
              <a:rPr lang="en-US" smtClean="0"/>
              <a:t>‹#›</a:t>
            </a:fld>
            <a:endParaRPr lang="en-US"/>
          </a:p>
        </p:txBody>
      </p:sp>
    </p:spTree>
    <p:extLst>
      <p:ext uri="{BB962C8B-B14F-4D97-AF65-F5344CB8AC3E}">
        <p14:creationId xmlns:p14="http://schemas.microsoft.com/office/powerpoint/2010/main" val="2364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6EA5E-CA48-EC4C-8311-872320FC14B3}"/>
              </a:ext>
            </a:extLst>
          </p:cNvPr>
          <p:cNvSpPr>
            <a:spLocks noGrp="1"/>
          </p:cNvSpPr>
          <p:nvPr>
            <p:ph type="dt" sz="half" idx="10"/>
          </p:nvPr>
        </p:nvSpPr>
        <p:spPr/>
        <p:txBody>
          <a:bodyPr/>
          <a:lstStyle/>
          <a:p>
            <a:fld id="{06BF04C2-97C2-184E-A9C5-3060AA5521FF}" type="datetimeFigureOut">
              <a:rPr lang="en-US" smtClean="0"/>
              <a:t>9/20/2021</a:t>
            </a:fld>
            <a:endParaRPr lang="en-US"/>
          </a:p>
        </p:txBody>
      </p:sp>
      <p:sp>
        <p:nvSpPr>
          <p:cNvPr id="3" name="Footer Placeholder 2">
            <a:extLst>
              <a:ext uri="{FF2B5EF4-FFF2-40B4-BE49-F238E27FC236}">
                <a16:creationId xmlns:a16="http://schemas.microsoft.com/office/drawing/2014/main" id="{224B66CE-0668-354B-A413-06DAA79D2E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03A690-2051-074D-888A-01F72E8C81CC}"/>
              </a:ext>
            </a:extLst>
          </p:cNvPr>
          <p:cNvSpPr>
            <a:spLocks noGrp="1"/>
          </p:cNvSpPr>
          <p:nvPr>
            <p:ph type="sldNum" sz="quarter" idx="12"/>
          </p:nvPr>
        </p:nvSpPr>
        <p:spPr/>
        <p:txBody>
          <a:bodyPr/>
          <a:lstStyle/>
          <a:p>
            <a:fld id="{2990A242-94A2-7840-9EA0-F20E6498BA49}" type="slidenum">
              <a:rPr lang="en-US" smtClean="0"/>
              <a:t>‹#›</a:t>
            </a:fld>
            <a:endParaRPr lang="en-US"/>
          </a:p>
        </p:txBody>
      </p:sp>
    </p:spTree>
    <p:extLst>
      <p:ext uri="{BB962C8B-B14F-4D97-AF65-F5344CB8AC3E}">
        <p14:creationId xmlns:p14="http://schemas.microsoft.com/office/powerpoint/2010/main" val="1566611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6DF9-3C25-EB40-B934-CAA046F2C4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3FB0AF-40B8-4048-8477-0D907353D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824ACC-756A-4D49-A22A-FDCC61292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14F-2A28-E744-9101-D81D5C131002}"/>
              </a:ext>
            </a:extLst>
          </p:cNvPr>
          <p:cNvSpPr>
            <a:spLocks noGrp="1"/>
          </p:cNvSpPr>
          <p:nvPr>
            <p:ph type="dt" sz="half" idx="10"/>
          </p:nvPr>
        </p:nvSpPr>
        <p:spPr/>
        <p:txBody>
          <a:bodyPr/>
          <a:lstStyle/>
          <a:p>
            <a:fld id="{06BF04C2-97C2-184E-A9C5-3060AA5521FF}" type="datetimeFigureOut">
              <a:rPr lang="en-US" smtClean="0"/>
              <a:t>9/20/2021</a:t>
            </a:fld>
            <a:endParaRPr lang="en-US"/>
          </a:p>
        </p:txBody>
      </p:sp>
      <p:sp>
        <p:nvSpPr>
          <p:cNvPr id="6" name="Footer Placeholder 5">
            <a:extLst>
              <a:ext uri="{FF2B5EF4-FFF2-40B4-BE49-F238E27FC236}">
                <a16:creationId xmlns:a16="http://schemas.microsoft.com/office/drawing/2014/main" id="{4875591C-EE6F-C24C-A13A-87F9B9E4ED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E445D-DD76-A84D-BF18-2BD681A707D4}"/>
              </a:ext>
            </a:extLst>
          </p:cNvPr>
          <p:cNvSpPr>
            <a:spLocks noGrp="1"/>
          </p:cNvSpPr>
          <p:nvPr>
            <p:ph type="sldNum" sz="quarter" idx="12"/>
          </p:nvPr>
        </p:nvSpPr>
        <p:spPr/>
        <p:txBody>
          <a:bodyPr/>
          <a:lstStyle/>
          <a:p>
            <a:fld id="{2990A242-94A2-7840-9EA0-F20E6498BA49}" type="slidenum">
              <a:rPr lang="en-US" smtClean="0"/>
              <a:t>‹#›</a:t>
            </a:fld>
            <a:endParaRPr lang="en-US"/>
          </a:p>
        </p:txBody>
      </p:sp>
    </p:spTree>
    <p:extLst>
      <p:ext uri="{BB962C8B-B14F-4D97-AF65-F5344CB8AC3E}">
        <p14:creationId xmlns:p14="http://schemas.microsoft.com/office/powerpoint/2010/main" val="3986042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11F3-E3A8-A341-84AF-26D3945EB4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BC7E2B-32ED-B740-A744-FE28B60EBB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86E48A-4DC8-C44B-A415-4634B7BA3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489769-ACC0-B145-B284-5C8CECDB79ED}"/>
              </a:ext>
            </a:extLst>
          </p:cNvPr>
          <p:cNvSpPr>
            <a:spLocks noGrp="1"/>
          </p:cNvSpPr>
          <p:nvPr>
            <p:ph type="dt" sz="half" idx="10"/>
          </p:nvPr>
        </p:nvSpPr>
        <p:spPr/>
        <p:txBody>
          <a:bodyPr/>
          <a:lstStyle/>
          <a:p>
            <a:fld id="{06BF04C2-97C2-184E-A9C5-3060AA5521FF}" type="datetimeFigureOut">
              <a:rPr lang="en-US" smtClean="0"/>
              <a:t>9/20/2021</a:t>
            </a:fld>
            <a:endParaRPr lang="en-US"/>
          </a:p>
        </p:txBody>
      </p:sp>
      <p:sp>
        <p:nvSpPr>
          <p:cNvPr id="6" name="Footer Placeholder 5">
            <a:extLst>
              <a:ext uri="{FF2B5EF4-FFF2-40B4-BE49-F238E27FC236}">
                <a16:creationId xmlns:a16="http://schemas.microsoft.com/office/drawing/2014/main" id="{F8A14794-8F45-5C4D-BEB9-18A1B37D5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9630D2-9CF9-D548-BD59-F130450351BD}"/>
              </a:ext>
            </a:extLst>
          </p:cNvPr>
          <p:cNvSpPr>
            <a:spLocks noGrp="1"/>
          </p:cNvSpPr>
          <p:nvPr>
            <p:ph type="sldNum" sz="quarter" idx="12"/>
          </p:nvPr>
        </p:nvSpPr>
        <p:spPr/>
        <p:txBody>
          <a:bodyPr/>
          <a:lstStyle/>
          <a:p>
            <a:fld id="{2990A242-94A2-7840-9EA0-F20E6498BA49}" type="slidenum">
              <a:rPr lang="en-US" smtClean="0"/>
              <a:t>‹#›</a:t>
            </a:fld>
            <a:endParaRPr lang="en-US"/>
          </a:p>
        </p:txBody>
      </p:sp>
    </p:spTree>
    <p:extLst>
      <p:ext uri="{BB962C8B-B14F-4D97-AF65-F5344CB8AC3E}">
        <p14:creationId xmlns:p14="http://schemas.microsoft.com/office/powerpoint/2010/main" val="492600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494AA-C81C-D34B-92FB-B57D790C9A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F8A6B2-9B15-A442-8743-5A26C48AB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571650-BC9E-2D43-95C5-88CEAD7F15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BF04C2-97C2-184E-A9C5-3060AA5521FF}" type="datetimeFigureOut">
              <a:rPr lang="en-US" smtClean="0"/>
              <a:t>9/20/2021</a:t>
            </a:fld>
            <a:endParaRPr lang="en-US"/>
          </a:p>
        </p:txBody>
      </p:sp>
      <p:sp>
        <p:nvSpPr>
          <p:cNvPr id="5" name="Footer Placeholder 4">
            <a:extLst>
              <a:ext uri="{FF2B5EF4-FFF2-40B4-BE49-F238E27FC236}">
                <a16:creationId xmlns:a16="http://schemas.microsoft.com/office/drawing/2014/main" id="{9649BF1A-ABB7-C04F-9FC0-16D122DDA7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780895-960D-5347-9082-78EBE4890C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90A242-94A2-7840-9EA0-F20E6498BA49}" type="slidenum">
              <a:rPr lang="en-US" smtClean="0"/>
              <a:t>‹#›</a:t>
            </a:fld>
            <a:endParaRPr lang="en-US"/>
          </a:p>
        </p:txBody>
      </p:sp>
    </p:spTree>
    <p:extLst>
      <p:ext uri="{BB962C8B-B14F-4D97-AF65-F5344CB8AC3E}">
        <p14:creationId xmlns:p14="http://schemas.microsoft.com/office/powerpoint/2010/main" val="2206795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4.png"/><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notesSlide" Target="../notesSlides/notesSlide6.xml"/><Relationship Id="rId7" Type="http://schemas.openxmlformats.org/officeDocument/2006/relationships/image" Target="../media/image36.emf"/><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package" Target="../embeddings/Microsoft_Excel_Worksheet1.xlsx"/><Relationship Id="rId5" Type="http://schemas.openxmlformats.org/officeDocument/2006/relationships/image" Target="../media/image35.emf"/><Relationship Id="rId4" Type="http://schemas.openxmlformats.org/officeDocument/2006/relationships/package" Target="../embeddings/Microsoft_Excel_Worksheet.xlsx"/><Relationship Id="rId9" Type="http://schemas.openxmlformats.org/officeDocument/2006/relationships/image" Target="../media/image3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company/cfars-wind/" TargetMode="External"/><Relationship Id="rId2" Type="http://schemas.openxmlformats.org/officeDocument/2006/relationships/hyperlink" Target="https://cfars.github.io/" TargetMode="Externa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hyperlink" Target="https://zenodo.org/communities/cfars/about/" TargetMode="Externa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hyperlink" Target="https://cleanpower.org/events/resource-project-energy-assessment-virtual-summit-2021/" TargetMode="Externa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16.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17/06/relationships/model3d" Target="../media/model3d5.glb"/><Relationship Id="rId18" Type="http://schemas.openxmlformats.org/officeDocument/2006/relationships/image" Target="../media/image24.png"/><Relationship Id="rId3" Type="http://schemas.microsoft.com/office/2017/06/relationships/model3d" Target="../media/model3d1.glb"/><Relationship Id="rId7" Type="http://schemas.microsoft.com/office/2017/06/relationships/model3d" Target="../media/model3d3.glb"/><Relationship Id="rId12" Type="http://schemas.openxmlformats.org/officeDocument/2006/relationships/image" Target="../media/image20.png"/><Relationship Id="rId17"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22.png"/><Relationship Id="rId1" Type="http://schemas.openxmlformats.org/officeDocument/2006/relationships/slideLayout" Target="../slideLayouts/slideLayout20.xml"/><Relationship Id="rId6" Type="http://schemas.openxmlformats.org/officeDocument/2006/relationships/image" Target="../media/image16.png"/><Relationship Id="rId11" Type="http://schemas.microsoft.com/office/2017/06/relationships/model3d" Target="../media/model3d4.glb"/><Relationship Id="rId5" Type="http://schemas.microsoft.com/office/2017/06/relationships/model3d" Target="../media/model3d2.glb"/><Relationship Id="rId15" Type="http://schemas.microsoft.com/office/2017/06/relationships/model3d" Target="../media/model3d6.glb"/><Relationship Id="rId10" Type="http://schemas.openxmlformats.org/officeDocument/2006/relationships/image" Target="../media/image19.png"/><Relationship Id="rId19"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17/06/relationships/model3d" Target="../media/model3d5.glb"/><Relationship Id="rId18" Type="http://schemas.openxmlformats.org/officeDocument/2006/relationships/image" Target="../media/image26.png"/><Relationship Id="rId3" Type="http://schemas.microsoft.com/office/2017/06/relationships/model3d" Target="../media/model3d1.glb"/><Relationship Id="rId21" Type="http://schemas.openxmlformats.org/officeDocument/2006/relationships/image" Target="../media/image29.png"/><Relationship Id="rId7" Type="http://schemas.microsoft.com/office/2017/06/relationships/model3d" Target="../media/model3d2.glb"/><Relationship Id="rId12" Type="http://schemas.openxmlformats.org/officeDocument/2006/relationships/image" Target="../media/image19.png"/><Relationship Id="rId17" Type="http://schemas.microsoft.com/office/2017/06/relationships/model3d" Target="../media/model3d7.glb"/><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8.svg"/><Relationship Id="rId1" Type="http://schemas.openxmlformats.org/officeDocument/2006/relationships/slideLayout" Target="../slideLayouts/slideLayout20.xml"/><Relationship Id="rId6" Type="http://schemas.openxmlformats.org/officeDocument/2006/relationships/image" Target="../media/image20.png"/><Relationship Id="rId11" Type="http://schemas.openxmlformats.org/officeDocument/2006/relationships/image" Target="../media/image18.png"/><Relationship Id="rId5" Type="http://schemas.microsoft.com/office/2017/06/relationships/model3d" Target="../media/model3d4.glb"/><Relationship Id="rId15" Type="http://schemas.microsoft.com/office/2017/06/relationships/model3d" Target="../media/model3d6.glb"/><Relationship Id="rId23" Type="http://schemas.openxmlformats.org/officeDocument/2006/relationships/image" Target="../media/image31.png"/><Relationship Id="rId10" Type="http://schemas.openxmlformats.org/officeDocument/2006/relationships/image" Target="../media/image17.png"/><Relationship Id="rId19" Type="http://schemas.openxmlformats.org/officeDocument/2006/relationships/image" Target="../media/image27.png"/><Relationship Id="rId4" Type="http://schemas.openxmlformats.org/officeDocument/2006/relationships/image" Target="../media/image15.png"/><Relationship Id="rId9" Type="http://schemas.microsoft.com/office/2017/06/relationships/model3d" Target="../media/model3d3.glb"/><Relationship Id="rId14" Type="http://schemas.openxmlformats.org/officeDocument/2006/relationships/image" Target="../media/image21.png"/><Relationship Id="rId22"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26.png"/><Relationship Id="rId4" Type="http://schemas.microsoft.com/office/2017/06/relationships/model3d" Target="../media/model3d7.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21D105-4AA9-4975-ADE2-4DB52E184289}"/>
              </a:ext>
            </a:extLst>
          </p:cNvPr>
          <p:cNvSpPr txBox="1"/>
          <p:nvPr/>
        </p:nvSpPr>
        <p:spPr>
          <a:xfrm>
            <a:off x="440270" y="1232182"/>
            <a:ext cx="7572352" cy="1569660"/>
          </a:xfrm>
          <a:prstGeom prst="rect">
            <a:avLst/>
          </a:prstGeom>
          <a:noFill/>
        </p:spPr>
        <p:txBody>
          <a:bodyPr wrap="square" rtlCol="0">
            <a:spAutoFit/>
          </a:bodyPr>
          <a:lstStyle/>
          <a:p>
            <a:r>
              <a:rPr lang="en-US" sz="4800" dirty="0">
                <a:latin typeface="Graphik Medium" charset="0"/>
                <a:ea typeface="Graphik Medium" charset="0"/>
                <a:cs typeface="Graphik Medium" charset="0"/>
              </a:rPr>
              <a:t>Site Suitability Subgroup Update</a:t>
            </a:r>
          </a:p>
        </p:txBody>
      </p:sp>
      <p:sp>
        <p:nvSpPr>
          <p:cNvPr id="3" name="Rectangle 2">
            <a:extLst>
              <a:ext uri="{FF2B5EF4-FFF2-40B4-BE49-F238E27FC236}">
                <a16:creationId xmlns:a16="http://schemas.microsoft.com/office/drawing/2014/main" id="{A2D58962-77F6-4407-B5E4-13EB561102D9}"/>
              </a:ext>
            </a:extLst>
          </p:cNvPr>
          <p:cNvSpPr/>
          <p:nvPr/>
        </p:nvSpPr>
        <p:spPr>
          <a:xfrm>
            <a:off x="440270" y="3920707"/>
            <a:ext cx="5049116" cy="584775"/>
          </a:xfrm>
          <a:prstGeom prst="rect">
            <a:avLst/>
          </a:prstGeom>
        </p:spPr>
        <p:txBody>
          <a:bodyPr wrap="square">
            <a:spAutoFit/>
          </a:bodyPr>
          <a:lstStyle/>
          <a:p>
            <a:r>
              <a:rPr lang="en-US" sz="3200" dirty="0">
                <a:latin typeface="Graphik Regular" charset="0"/>
                <a:ea typeface="Graphik Regular" charset="0"/>
                <a:cs typeface="Graphik Regular" charset="0"/>
              </a:rPr>
              <a:t>September 17, 2021</a:t>
            </a:r>
          </a:p>
        </p:txBody>
      </p:sp>
    </p:spTree>
    <p:extLst>
      <p:ext uri="{BB962C8B-B14F-4D97-AF65-F5344CB8AC3E}">
        <p14:creationId xmlns:p14="http://schemas.microsoft.com/office/powerpoint/2010/main" val="469423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07C5C1-72DD-4AB8-B829-E50C2F01259D}"/>
              </a:ext>
            </a:extLst>
          </p:cNvPr>
          <p:cNvPicPr>
            <a:picLocks noChangeAspect="1"/>
          </p:cNvPicPr>
          <p:nvPr/>
        </p:nvPicPr>
        <p:blipFill>
          <a:blip r:embed="rId3"/>
          <a:stretch>
            <a:fillRect/>
          </a:stretch>
        </p:blipFill>
        <p:spPr>
          <a:xfrm>
            <a:off x="8049711" y="771804"/>
            <a:ext cx="3954527" cy="2837468"/>
          </a:xfrm>
          <a:prstGeom prst="rect">
            <a:avLst/>
          </a:prstGeom>
        </p:spPr>
      </p:pic>
      <p:sp>
        <p:nvSpPr>
          <p:cNvPr id="3" name="Slide Number Placeholder 2">
            <a:extLst>
              <a:ext uri="{FF2B5EF4-FFF2-40B4-BE49-F238E27FC236}">
                <a16:creationId xmlns:a16="http://schemas.microsoft.com/office/drawing/2014/main" id="{F0ED1907-4124-45F9-A155-1CC32F3319E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CB0DEF-0313-43CE-8806-B644FC9EC852}" type="slidenum">
              <a:rPr kumimoji="0" lang="en-GB" sz="800" b="1" i="0" u="none" strike="noStrike" kern="1200" cap="none" spc="0" normalizeH="0" baseline="0" noProof="0" smtClean="0">
                <a:ln>
                  <a:noFill/>
                </a:ln>
                <a:solidFill>
                  <a:srgbClr val="37424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800" b="1" i="0" u="none" strike="noStrike" kern="1200" cap="none" spc="0" normalizeH="0" baseline="0" noProof="0" dirty="0">
              <a:ln>
                <a:noFill/>
              </a:ln>
              <a:solidFill>
                <a:srgbClr val="37424A"/>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C757F63A-26F9-4287-9BC6-6F497B6675F1}"/>
              </a:ext>
            </a:extLst>
          </p:cNvPr>
          <p:cNvCxnSpPr>
            <a:cxnSpLocks/>
          </p:cNvCxnSpPr>
          <p:nvPr/>
        </p:nvCxnSpPr>
        <p:spPr>
          <a:xfrm>
            <a:off x="187762" y="1018095"/>
            <a:ext cx="11716238" cy="0"/>
          </a:xfrm>
          <a:prstGeom prst="line">
            <a:avLst/>
          </a:prstGeom>
          <a:ln w="19050"/>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D2F2E125-B4E6-4B71-8E8C-E1F5773122DC}"/>
              </a:ext>
            </a:extLst>
          </p:cNvPr>
          <p:cNvSpPr txBox="1"/>
          <p:nvPr/>
        </p:nvSpPr>
        <p:spPr>
          <a:xfrm>
            <a:off x="287999" y="1035286"/>
            <a:ext cx="7413699" cy="1756508"/>
          </a:xfrm>
          <a:prstGeom prst="rect">
            <a:avLst/>
          </a:prstGeom>
          <a:noFill/>
        </p:spPr>
        <p:txBody>
          <a:bodyPr wrap="square" lIns="90000" tIns="46800" rIns="90000" bIns="4680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24A"/>
                </a:solidFill>
                <a:effectLst/>
                <a:uLnTx/>
                <a:uFillTx/>
                <a:latin typeface="Arial"/>
                <a:ea typeface="+mn-ea"/>
                <a:cs typeface="+mn-cs"/>
              </a:rPr>
              <a:t>Comparison and Scaling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424A"/>
                </a:solidFill>
                <a:effectLst/>
                <a:uLnTx/>
                <a:uFillTx/>
                <a:latin typeface="Arial"/>
                <a:ea typeface="+mn-ea"/>
                <a:cs typeface="+mn-cs"/>
              </a:rPr>
              <a:t>Compare each component of RSD and collocated met mast – concurrent data set – similar orographic conditions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424A"/>
                </a:solidFill>
                <a:effectLst/>
                <a:uLnTx/>
                <a:uFillTx/>
                <a:latin typeface="Arial"/>
                <a:ea typeface="+mn-ea"/>
                <a:cs typeface="+mn-cs"/>
              </a:rPr>
              <a:t>Grouping of higher components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424A"/>
                </a:solidFill>
                <a:effectLst/>
                <a:uLnTx/>
                <a:uFillTx/>
                <a:latin typeface="Arial"/>
                <a:ea typeface="+mn-ea"/>
                <a:cs typeface="+mn-cs"/>
              </a:rPr>
              <a:t>Storing the gain &amp; offset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7424A"/>
              </a:solidFill>
              <a:effectLst/>
              <a:uLnTx/>
              <a:uFillTx/>
              <a:latin typeface="Arial"/>
              <a:ea typeface="+mn-ea"/>
              <a:cs typeface="+mn-cs"/>
            </a:endParaRPr>
          </a:p>
        </p:txBody>
      </p:sp>
      <p:sp>
        <p:nvSpPr>
          <p:cNvPr id="8" name="Title 1">
            <a:extLst>
              <a:ext uri="{FF2B5EF4-FFF2-40B4-BE49-F238E27FC236}">
                <a16:creationId xmlns:a16="http://schemas.microsoft.com/office/drawing/2014/main" id="{9977F5E1-831C-4AFA-8985-FCBAB4A144B5}"/>
              </a:ext>
            </a:extLst>
          </p:cNvPr>
          <p:cNvSpPr txBox="1">
            <a:spLocks/>
          </p:cNvSpPr>
          <p:nvPr/>
        </p:nvSpPr>
        <p:spPr>
          <a:xfrm>
            <a:off x="288000" y="244800"/>
            <a:ext cx="11616000" cy="352800"/>
          </a:xfrm>
          <a:prstGeom prst="rect">
            <a:avLst/>
          </a:prstGeom>
        </p:spPr>
        <p:txBody>
          <a:bodyPr vert="horz" lIns="0" tIns="0" rIns="0" bIns="0" rtlCol="0" anchor="t" anchorCtr="0">
            <a:noAutofit/>
          </a:bodyPr>
          <a:lstStyle>
            <a:lvl1pPr algn="l" defTabSz="914377" rtl="0" eaLnBrk="1" latinLnBrk="0" hangingPunct="1">
              <a:lnSpc>
                <a:spcPct val="96000"/>
              </a:lnSpc>
              <a:spcBef>
                <a:spcPct val="0"/>
              </a:spcBef>
              <a:buNone/>
              <a:defRPr sz="2400" kern="1200">
                <a:solidFill>
                  <a:schemeClr val="tx1"/>
                </a:solidFill>
                <a:latin typeface="+mj-lt"/>
                <a:ea typeface="+mj-ea"/>
                <a:cs typeface="+mj-cs"/>
              </a:defRPr>
            </a:lvl1pPr>
          </a:lstStyle>
          <a:p>
            <a:pPr marL="0" marR="0" lvl="0" indent="0" algn="l" defTabSz="914377" rtl="0" eaLnBrk="1" fontAlgn="auto" latinLnBrk="0" hangingPunct="1">
              <a:lnSpc>
                <a:spcPct val="96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j-ea"/>
                <a:cs typeface="+mj-cs"/>
              </a:rPr>
              <a:t>Methodology</a:t>
            </a:r>
            <a:br>
              <a:rPr kumimoji="0" lang="en-US" sz="2400" b="1" i="0" u="none" strike="noStrike" kern="1200" cap="none" spc="0" normalizeH="0" baseline="0" noProof="0" dirty="0">
                <a:ln>
                  <a:noFill/>
                </a:ln>
                <a:solidFill>
                  <a:srgbClr val="000000"/>
                </a:solidFill>
                <a:effectLst/>
                <a:uLnTx/>
                <a:uFillTx/>
                <a:latin typeface="Arial"/>
                <a:ea typeface="+mj-ea"/>
                <a:cs typeface="+mj-cs"/>
              </a:rPr>
            </a:br>
            <a:r>
              <a:rPr kumimoji="0" lang="en-US" sz="2000" b="1" i="0" u="none" strike="noStrike" kern="1200" cap="none" spc="0" normalizeH="0" baseline="0" noProof="0" dirty="0">
                <a:ln>
                  <a:noFill/>
                </a:ln>
                <a:solidFill>
                  <a:srgbClr val="000000"/>
                </a:solidFill>
                <a:effectLst/>
                <a:uLnTx/>
                <a:uFillTx/>
                <a:latin typeface="Arial"/>
                <a:ea typeface="+mj-ea"/>
                <a:cs typeface="+mj-cs"/>
              </a:rPr>
              <a:t>Algorithm</a:t>
            </a:r>
            <a:endParaRPr kumimoji="0" lang="en-GB" sz="2000" b="1" i="0" u="none" strike="noStrike" kern="1200" cap="none" spc="0" normalizeH="0" baseline="0" noProof="0" dirty="0">
              <a:ln>
                <a:noFill/>
              </a:ln>
              <a:solidFill>
                <a:srgbClr val="000000"/>
              </a:solidFill>
              <a:effectLst/>
              <a:uLnTx/>
              <a:uFillTx/>
              <a:latin typeface="Arial"/>
              <a:ea typeface="+mj-ea"/>
              <a:cs typeface="+mj-cs"/>
            </a:endParaRPr>
          </a:p>
        </p:txBody>
      </p:sp>
      <p:pic>
        <p:nvPicPr>
          <p:cNvPr id="5" name="Picture 4">
            <a:extLst>
              <a:ext uri="{FF2B5EF4-FFF2-40B4-BE49-F238E27FC236}">
                <a16:creationId xmlns:a16="http://schemas.microsoft.com/office/drawing/2014/main" id="{1833A7C7-59CA-419C-AB35-8D81251E5BAF}"/>
              </a:ext>
            </a:extLst>
          </p:cNvPr>
          <p:cNvPicPr>
            <a:picLocks noChangeAspect="1"/>
          </p:cNvPicPr>
          <p:nvPr/>
        </p:nvPicPr>
        <p:blipFill>
          <a:blip r:embed="rId4"/>
          <a:stretch>
            <a:fillRect/>
          </a:stretch>
        </p:blipFill>
        <p:spPr>
          <a:xfrm>
            <a:off x="3446134" y="2236478"/>
            <a:ext cx="4411895" cy="4056758"/>
          </a:xfrm>
          <a:prstGeom prst="rect">
            <a:avLst/>
          </a:prstGeom>
        </p:spPr>
      </p:pic>
      <p:pic>
        <p:nvPicPr>
          <p:cNvPr id="12" name="Picture 11">
            <a:extLst>
              <a:ext uri="{FF2B5EF4-FFF2-40B4-BE49-F238E27FC236}">
                <a16:creationId xmlns:a16="http://schemas.microsoft.com/office/drawing/2014/main" id="{DF2D2135-2796-454E-941D-D798209822E5}"/>
              </a:ext>
            </a:extLst>
          </p:cNvPr>
          <p:cNvPicPr>
            <a:picLocks noChangeAspect="1"/>
          </p:cNvPicPr>
          <p:nvPr/>
        </p:nvPicPr>
        <p:blipFill>
          <a:blip r:embed="rId3"/>
          <a:stretch>
            <a:fillRect/>
          </a:stretch>
        </p:blipFill>
        <p:spPr>
          <a:xfrm>
            <a:off x="8072488" y="3486126"/>
            <a:ext cx="3954527" cy="2837468"/>
          </a:xfrm>
          <a:prstGeom prst="rect">
            <a:avLst/>
          </a:prstGeom>
        </p:spPr>
      </p:pic>
      <p:sp>
        <p:nvSpPr>
          <p:cNvPr id="7" name="TextBox 6">
            <a:extLst>
              <a:ext uri="{FF2B5EF4-FFF2-40B4-BE49-F238E27FC236}">
                <a16:creationId xmlns:a16="http://schemas.microsoft.com/office/drawing/2014/main" id="{404EB055-8758-436F-B20B-B828E7E9BE12}"/>
              </a:ext>
            </a:extLst>
          </p:cNvPr>
          <p:cNvSpPr txBox="1"/>
          <p:nvPr/>
        </p:nvSpPr>
        <p:spPr>
          <a:xfrm>
            <a:off x="9502219" y="3166299"/>
            <a:ext cx="697583" cy="525401"/>
          </a:xfrm>
          <a:prstGeom prst="rect">
            <a:avLst/>
          </a:prstGeom>
          <a:noFill/>
        </p:spPr>
        <p:txBody>
          <a:bodyPr wrap="square" lIns="90000" tIns="46800" rIns="90000" bIns="468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7424A"/>
                </a:solidFill>
                <a:effectLst/>
                <a:uLnTx/>
                <a:uFillTx/>
                <a:latin typeface="Arial"/>
                <a:ea typeface="+mn-ea"/>
                <a:cs typeface="+mn-cs"/>
              </a:rPr>
              <a:t>VS</a:t>
            </a:r>
          </a:p>
        </p:txBody>
      </p:sp>
      <p:sp>
        <p:nvSpPr>
          <p:cNvPr id="13" name="TextBox 12">
            <a:extLst>
              <a:ext uri="{FF2B5EF4-FFF2-40B4-BE49-F238E27FC236}">
                <a16:creationId xmlns:a16="http://schemas.microsoft.com/office/drawing/2014/main" id="{80924440-764F-4882-9BBC-7CB67F533C62}"/>
              </a:ext>
            </a:extLst>
          </p:cNvPr>
          <p:cNvSpPr txBox="1"/>
          <p:nvPr/>
        </p:nvSpPr>
        <p:spPr>
          <a:xfrm>
            <a:off x="8228819" y="1035286"/>
            <a:ext cx="744718" cy="371513"/>
          </a:xfrm>
          <a:prstGeom prst="rect">
            <a:avLst/>
          </a:prstGeom>
          <a:noFill/>
        </p:spPr>
        <p:txBody>
          <a:bodyPr wrap="square" lIns="90000" tIns="46800" rIns="90000" bIns="468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24A"/>
                </a:solidFill>
                <a:effectLst/>
                <a:uLnTx/>
                <a:uFillTx/>
                <a:latin typeface="Arial"/>
                <a:ea typeface="+mn-ea"/>
                <a:cs typeface="+mn-cs"/>
              </a:rPr>
              <a:t>Mast</a:t>
            </a:r>
          </a:p>
        </p:txBody>
      </p:sp>
      <p:sp>
        <p:nvSpPr>
          <p:cNvPr id="14" name="TextBox 13">
            <a:extLst>
              <a:ext uri="{FF2B5EF4-FFF2-40B4-BE49-F238E27FC236}">
                <a16:creationId xmlns:a16="http://schemas.microsoft.com/office/drawing/2014/main" id="{F9BB6EE7-E648-45E3-9628-983632931F8F}"/>
              </a:ext>
            </a:extLst>
          </p:cNvPr>
          <p:cNvSpPr txBox="1"/>
          <p:nvPr/>
        </p:nvSpPr>
        <p:spPr>
          <a:xfrm>
            <a:off x="8228819" y="3708242"/>
            <a:ext cx="744718" cy="371513"/>
          </a:xfrm>
          <a:prstGeom prst="rect">
            <a:avLst/>
          </a:prstGeom>
          <a:noFill/>
        </p:spPr>
        <p:txBody>
          <a:bodyPr wrap="square" lIns="90000" tIns="46800" rIns="90000" bIns="468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24A"/>
                </a:solidFill>
                <a:effectLst/>
                <a:uLnTx/>
                <a:uFillTx/>
                <a:latin typeface="Arial"/>
                <a:ea typeface="+mn-ea"/>
                <a:cs typeface="+mn-cs"/>
              </a:rPr>
              <a:t>RSD</a:t>
            </a:r>
          </a:p>
        </p:txBody>
      </p:sp>
      <p:pic>
        <p:nvPicPr>
          <p:cNvPr id="15" name="Graphic 14" descr="Playbook">
            <a:extLst>
              <a:ext uri="{FF2B5EF4-FFF2-40B4-BE49-F238E27FC236}">
                <a16:creationId xmlns:a16="http://schemas.microsoft.com/office/drawing/2014/main" id="{5CF9ED32-62BE-4D9C-A40D-0D5E8539D9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260" y="4231070"/>
            <a:ext cx="1285204" cy="1285204"/>
          </a:xfrm>
          <a:prstGeom prst="rect">
            <a:avLst/>
          </a:prstGeom>
        </p:spPr>
      </p:pic>
    </p:spTree>
    <p:extLst>
      <p:ext uri="{BB962C8B-B14F-4D97-AF65-F5344CB8AC3E}">
        <p14:creationId xmlns:p14="http://schemas.microsoft.com/office/powerpoint/2010/main" val="3728610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ED1907-4124-45F9-A155-1CC32F3319E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CB0DEF-0313-43CE-8806-B644FC9EC852}" type="slidenum">
              <a:rPr kumimoji="0" lang="en-GB" sz="800" b="1" i="0" u="none" strike="noStrike" kern="1200" cap="none" spc="0" normalizeH="0" baseline="0" noProof="0" smtClean="0">
                <a:ln>
                  <a:noFill/>
                </a:ln>
                <a:solidFill>
                  <a:srgbClr val="37424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800" b="1" i="0" u="none" strike="noStrike" kern="1200" cap="none" spc="0" normalizeH="0" baseline="0" noProof="0" dirty="0">
              <a:ln>
                <a:noFill/>
              </a:ln>
              <a:solidFill>
                <a:srgbClr val="37424A"/>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C757F63A-26F9-4287-9BC6-6F497B6675F1}"/>
              </a:ext>
            </a:extLst>
          </p:cNvPr>
          <p:cNvCxnSpPr>
            <a:cxnSpLocks/>
          </p:cNvCxnSpPr>
          <p:nvPr/>
        </p:nvCxnSpPr>
        <p:spPr>
          <a:xfrm>
            <a:off x="187762" y="1018095"/>
            <a:ext cx="11716238" cy="0"/>
          </a:xfrm>
          <a:prstGeom prst="line">
            <a:avLst/>
          </a:prstGeom>
          <a:ln w="19050"/>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2930A577-6C20-4923-AD59-8F747E31210B}"/>
              </a:ext>
            </a:extLst>
          </p:cNvPr>
          <p:cNvSpPr txBox="1">
            <a:spLocks/>
          </p:cNvSpPr>
          <p:nvPr/>
        </p:nvSpPr>
        <p:spPr>
          <a:xfrm>
            <a:off x="288000" y="244800"/>
            <a:ext cx="11616000" cy="352800"/>
          </a:xfrm>
          <a:prstGeom prst="rect">
            <a:avLst/>
          </a:prstGeom>
        </p:spPr>
        <p:txBody>
          <a:bodyPr vert="horz" lIns="0" tIns="0" rIns="0" bIns="0" rtlCol="0" anchor="t" anchorCtr="0">
            <a:noAutofit/>
          </a:bodyPr>
          <a:lstStyle>
            <a:lvl1pPr algn="l" defTabSz="914377" rtl="0" eaLnBrk="1" latinLnBrk="0" hangingPunct="1">
              <a:lnSpc>
                <a:spcPct val="96000"/>
              </a:lnSpc>
              <a:spcBef>
                <a:spcPct val="0"/>
              </a:spcBef>
              <a:buNone/>
              <a:defRPr sz="2400" kern="1200">
                <a:solidFill>
                  <a:schemeClr val="tx1"/>
                </a:solidFill>
                <a:latin typeface="+mj-lt"/>
                <a:ea typeface="+mj-ea"/>
                <a:cs typeface="+mj-cs"/>
              </a:defRPr>
            </a:lvl1pPr>
          </a:lstStyle>
          <a:p>
            <a:pPr marL="0" marR="0" lvl="0" indent="0" algn="l" defTabSz="914377" rtl="0" eaLnBrk="1" fontAlgn="auto" latinLnBrk="0" hangingPunct="1">
              <a:lnSpc>
                <a:spcPct val="96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j-ea"/>
                <a:cs typeface="+mj-cs"/>
              </a:rPr>
              <a:t>Validation</a:t>
            </a:r>
            <a:br>
              <a:rPr kumimoji="0" lang="en-US" sz="2400" b="1" i="0" u="none" strike="noStrike" kern="1200" cap="none" spc="0" normalizeH="0" baseline="0" noProof="0" dirty="0">
                <a:ln>
                  <a:noFill/>
                </a:ln>
                <a:solidFill>
                  <a:srgbClr val="000000"/>
                </a:solidFill>
                <a:effectLst/>
                <a:uLnTx/>
                <a:uFillTx/>
                <a:latin typeface="Arial"/>
                <a:ea typeface="+mj-ea"/>
                <a:cs typeface="+mj-cs"/>
              </a:rPr>
            </a:br>
            <a:r>
              <a:rPr kumimoji="0" lang="en-US" sz="2000" b="1" i="0" u="none" strike="noStrike" kern="1200" cap="none" spc="0" normalizeH="0" baseline="0" noProof="0" dirty="0">
                <a:ln>
                  <a:noFill/>
                </a:ln>
                <a:solidFill>
                  <a:srgbClr val="000000"/>
                </a:solidFill>
                <a:effectLst/>
                <a:uLnTx/>
                <a:uFillTx/>
                <a:latin typeface="Arial"/>
                <a:ea typeface="+mj-ea"/>
                <a:cs typeface="+mj-cs"/>
              </a:rPr>
              <a:t>LIDAR in Norway</a:t>
            </a:r>
            <a:endParaRPr kumimoji="0" lang="en-GB" sz="2000" b="1" i="0" u="none" strike="noStrike" kern="1200" cap="none" spc="0" normalizeH="0" baseline="0" noProof="0" dirty="0">
              <a:ln>
                <a:noFill/>
              </a:ln>
              <a:solidFill>
                <a:srgbClr val="000000"/>
              </a:solidFill>
              <a:effectLst/>
              <a:uLnTx/>
              <a:uFillTx/>
              <a:latin typeface="Arial"/>
              <a:ea typeface="+mj-ea"/>
              <a:cs typeface="+mj-cs"/>
            </a:endParaRPr>
          </a:p>
        </p:txBody>
      </p:sp>
      <p:graphicFrame>
        <p:nvGraphicFramePr>
          <p:cNvPr id="49" name="Chart 48">
            <a:extLst>
              <a:ext uri="{FF2B5EF4-FFF2-40B4-BE49-F238E27FC236}">
                <a16:creationId xmlns:a16="http://schemas.microsoft.com/office/drawing/2014/main" id="{DA038107-4F75-4D1A-9866-C29BE79D8AB9}"/>
              </a:ext>
            </a:extLst>
          </p:cNvPr>
          <p:cNvGraphicFramePr>
            <a:graphicFrameLocks noGrp="1"/>
          </p:cNvGraphicFramePr>
          <p:nvPr/>
        </p:nvGraphicFramePr>
        <p:xfrm>
          <a:off x="3233394" y="1056067"/>
          <a:ext cx="8958606" cy="5369933"/>
        </p:xfrm>
        <a:graphic>
          <a:graphicData uri="http://schemas.openxmlformats.org/drawingml/2006/chart">
            <c:chart xmlns:c="http://schemas.openxmlformats.org/drawingml/2006/chart" xmlns:r="http://schemas.openxmlformats.org/officeDocument/2006/relationships" r:id="rId3"/>
          </a:graphicData>
        </a:graphic>
      </p:graphicFrame>
      <p:sp>
        <p:nvSpPr>
          <p:cNvPr id="51" name="TextBox 50">
            <a:extLst>
              <a:ext uri="{FF2B5EF4-FFF2-40B4-BE49-F238E27FC236}">
                <a16:creationId xmlns:a16="http://schemas.microsoft.com/office/drawing/2014/main" id="{6F92852C-9BFD-451D-99D1-6915CFE37F7B}"/>
              </a:ext>
            </a:extLst>
          </p:cNvPr>
          <p:cNvSpPr txBox="1"/>
          <p:nvPr/>
        </p:nvSpPr>
        <p:spPr>
          <a:xfrm>
            <a:off x="215998" y="1267721"/>
            <a:ext cx="3045632" cy="586957"/>
          </a:xfrm>
          <a:prstGeom prst="rect">
            <a:avLst/>
          </a:prstGeom>
          <a:noFill/>
        </p:spPr>
        <p:txBody>
          <a:bodyPr wrap="square" lIns="90000" tIns="46800" rIns="90000" bIns="468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7424A"/>
                </a:solidFill>
                <a:effectLst/>
                <a:uLnTx/>
                <a:uFillTx/>
                <a:latin typeface="Arial"/>
                <a:ea typeface="+mn-ea"/>
                <a:cs typeface="+mn-cs"/>
              </a:rPr>
              <a:t>Terrain Description: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7424A"/>
                </a:solidFill>
                <a:effectLst/>
                <a:uLnTx/>
                <a:uFillTx/>
                <a:latin typeface="Arial"/>
                <a:ea typeface="+mn-ea"/>
                <a:cs typeface="+mn-cs"/>
              </a:rPr>
              <a:t>Complex terrain</a:t>
            </a:r>
          </a:p>
        </p:txBody>
      </p:sp>
      <p:sp>
        <p:nvSpPr>
          <p:cNvPr id="54" name="TextBox 53">
            <a:extLst>
              <a:ext uri="{FF2B5EF4-FFF2-40B4-BE49-F238E27FC236}">
                <a16:creationId xmlns:a16="http://schemas.microsoft.com/office/drawing/2014/main" id="{4D8C45BA-992D-4407-B615-8DCA6310E239}"/>
              </a:ext>
            </a:extLst>
          </p:cNvPr>
          <p:cNvSpPr txBox="1"/>
          <p:nvPr/>
        </p:nvSpPr>
        <p:spPr>
          <a:xfrm>
            <a:off x="187762" y="2151173"/>
            <a:ext cx="2635366" cy="1325620"/>
          </a:xfrm>
          <a:prstGeom prst="rect">
            <a:avLst/>
          </a:prstGeom>
          <a:noFill/>
          <a:ln w="12700">
            <a:solidFill>
              <a:schemeClr val="tx1"/>
            </a:solidFill>
          </a:ln>
        </p:spPr>
        <p:txBody>
          <a:bodyPr wrap="square" lIns="90000" tIns="46800" rIns="90000" bIns="468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7424A"/>
                </a:solidFill>
                <a:effectLst/>
                <a:uLnTx/>
                <a:uFillTx/>
                <a:latin typeface="Arial"/>
                <a:ea typeface="+mn-ea"/>
                <a:cs typeface="+mn-cs"/>
              </a:rPr>
              <a:t>Comment: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7424A"/>
                </a:solidFill>
                <a:effectLst/>
                <a:uLnTx/>
                <a:uFillTx/>
                <a:latin typeface="Arial"/>
                <a:ea typeface="+mn-ea"/>
                <a:cs typeface="+mn-cs"/>
              </a:rPr>
              <a:t>The process works quite well in cross predicting in an area, irrespective of complexities surrounding it</a:t>
            </a:r>
          </a:p>
        </p:txBody>
      </p:sp>
      <p:sp>
        <p:nvSpPr>
          <p:cNvPr id="4" name="TextBox 3">
            <a:extLst>
              <a:ext uri="{FF2B5EF4-FFF2-40B4-BE49-F238E27FC236}">
                <a16:creationId xmlns:a16="http://schemas.microsoft.com/office/drawing/2014/main" id="{A635F43C-A4B0-459C-AB51-3F24563D93B1}"/>
              </a:ext>
            </a:extLst>
          </p:cNvPr>
          <p:cNvSpPr txBox="1"/>
          <p:nvPr/>
        </p:nvSpPr>
        <p:spPr>
          <a:xfrm rot="16200000">
            <a:off x="2109908" y="2814845"/>
            <a:ext cx="2055043" cy="248402"/>
          </a:xfrm>
          <a:prstGeom prst="rect">
            <a:avLst/>
          </a:prstGeom>
          <a:noFill/>
        </p:spPr>
        <p:txBody>
          <a:bodyPr wrap="square" lIns="90000" tIns="46800" rIns="90000" bIns="46800" rtlCol="0">
            <a:spAutoFit/>
          </a:bodyPr>
          <a:lstStyle/>
          <a:p>
            <a:pPr algn="l"/>
            <a:r>
              <a:rPr lang="en-US" sz="1000" dirty="0"/>
              <a:t>Relative Fatigue Loads</a:t>
            </a:r>
          </a:p>
        </p:txBody>
      </p:sp>
      <p:sp>
        <p:nvSpPr>
          <p:cNvPr id="10" name="TextBox 9">
            <a:extLst>
              <a:ext uri="{FF2B5EF4-FFF2-40B4-BE49-F238E27FC236}">
                <a16:creationId xmlns:a16="http://schemas.microsoft.com/office/drawing/2014/main" id="{3019F844-C393-4545-839B-137181C52EBD}"/>
              </a:ext>
            </a:extLst>
          </p:cNvPr>
          <p:cNvSpPr txBox="1"/>
          <p:nvPr/>
        </p:nvSpPr>
        <p:spPr>
          <a:xfrm>
            <a:off x="4839853" y="301967"/>
            <a:ext cx="3853612" cy="525401"/>
          </a:xfrm>
          <a:prstGeom prst="rect">
            <a:avLst/>
          </a:prstGeom>
          <a:noFill/>
        </p:spPr>
        <p:txBody>
          <a:bodyPr wrap="square" lIns="90000" tIns="46800" rIns="90000" bIns="46800" rtlCol="0">
            <a:spAutoFit/>
          </a:bodyPr>
          <a:lstStyle/>
          <a:p>
            <a:pPr algn="l"/>
            <a:r>
              <a:rPr lang="en-US" sz="1400" b="1" i="1" dirty="0"/>
              <a:t>Relative fatigue load response from turbulence driven components</a:t>
            </a:r>
          </a:p>
        </p:txBody>
      </p:sp>
      <p:sp>
        <p:nvSpPr>
          <p:cNvPr id="11" name="TextBox 10">
            <a:extLst>
              <a:ext uri="{FF2B5EF4-FFF2-40B4-BE49-F238E27FC236}">
                <a16:creationId xmlns:a16="http://schemas.microsoft.com/office/drawing/2014/main" id="{3140B086-20FF-42EE-B9AE-E3890D517942}"/>
              </a:ext>
            </a:extLst>
          </p:cNvPr>
          <p:cNvSpPr txBox="1"/>
          <p:nvPr/>
        </p:nvSpPr>
        <p:spPr>
          <a:xfrm>
            <a:off x="6558293" y="6301799"/>
            <a:ext cx="2789359" cy="248402"/>
          </a:xfrm>
          <a:prstGeom prst="rect">
            <a:avLst/>
          </a:prstGeom>
          <a:noFill/>
        </p:spPr>
        <p:txBody>
          <a:bodyPr wrap="square" lIns="90000" tIns="46800" rIns="90000" bIns="46800" rtlCol="0">
            <a:spAutoFit/>
          </a:bodyPr>
          <a:lstStyle/>
          <a:p>
            <a:pPr algn="l"/>
            <a:r>
              <a:rPr lang="en-US" sz="1000" dirty="0"/>
              <a:t>Different Fatigue load driven components</a:t>
            </a:r>
          </a:p>
        </p:txBody>
      </p:sp>
    </p:spTree>
    <p:extLst>
      <p:ext uri="{BB962C8B-B14F-4D97-AF65-F5344CB8AC3E}">
        <p14:creationId xmlns:p14="http://schemas.microsoft.com/office/powerpoint/2010/main" val="770961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BB1836-68A4-47F6-866C-58563F043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CB0DEF-0313-43CE-8806-B644FC9EC852}" type="slidenum">
              <a:rPr kumimoji="0" lang="en-GB" sz="800" b="1" i="0" u="none" strike="noStrike" kern="1200" cap="none" spc="0" normalizeH="0" baseline="0" noProof="0" smtClean="0">
                <a:ln>
                  <a:noFill/>
                </a:ln>
                <a:solidFill>
                  <a:srgbClr val="37424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800" b="1" i="0" u="none" strike="noStrike" kern="1200" cap="none" spc="0" normalizeH="0" baseline="0" noProof="0" dirty="0">
              <a:ln>
                <a:noFill/>
              </a:ln>
              <a:solidFill>
                <a:srgbClr val="37424A"/>
              </a:solidFill>
              <a:effectLst/>
              <a:uLnTx/>
              <a:uFillTx/>
              <a:latin typeface="Arial"/>
              <a:ea typeface="+mn-ea"/>
              <a:cs typeface="+mn-cs"/>
            </a:endParaRPr>
          </a:p>
        </p:txBody>
      </p:sp>
      <p:pic>
        <p:nvPicPr>
          <p:cNvPr id="5" name="Picture 4">
            <a:extLst>
              <a:ext uri="{FF2B5EF4-FFF2-40B4-BE49-F238E27FC236}">
                <a16:creationId xmlns:a16="http://schemas.microsoft.com/office/drawing/2014/main" id="{C2B311F1-40F2-4FFA-AB30-D91EB915CFD9}"/>
              </a:ext>
            </a:extLst>
          </p:cNvPr>
          <p:cNvPicPr>
            <a:picLocks noChangeAspect="1"/>
          </p:cNvPicPr>
          <p:nvPr/>
        </p:nvPicPr>
        <p:blipFill>
          <a:blip r:embed="rId2"/>
          <a:stretch>
            <a:fillRect/>
          </a:stretch>
        </p:blipFill>
        <p:spPr>
          <a:xfrm>
            <a:off x="288000" y="1343055"/>
            <a:ext cx="7373712" cy="4819040"/>
          </a:xfrm>
          <a:prstGeom prst="rect">
            <a:avLst/>
          </a:prstGeom>
        </p:spPr>
      </p:pic>
      <p:pic>
        <p:nvPicPr>
          <p:cNvPr id="6" name="Picture 5">
            <a:extLst>
              <a:ext uri="{FF2B5EF4-FFF2-40B4-BE49-F238E27FC236}">
                <a16:creationId xmlns:a16="http://schemas.microsoft.com/office/drawing/2014/main" id="{B32AE0A7-6671-43D2-9D78-BB09EFF01CC8}"/>
              </a:ext>
            </a:extLst>
          </p:cNvPr>
          <p:cNvPicPr>
            <a:picLocks noChangeAspect="1"/>
          </p:cNvPicPr>
          <p:nvPr/>
        </p:nvPicPr>
        <p:blipFill>
          <a:blip r:embed="rId3"/>
          <a:stretch>
            <a:fillRect/>
          </a:stretch>
        </p:blipFill>
        <p:spPr>
          <a:xfrm>
            <a:off x="7661712" y="860769"/>
            <a:ext cx="4290076" cy="2938702"/>
          </a:xfrm>
          <a:prstGeom prst="rect">
            <a:avLst/>
          </a:prstGeom>
        </p:spPr>
      </p:pic>
      <p:cxnSp>
        <p:nvCxnSpPr>
          <p:cNvPr id="7" name="Straight Connector 6">
            <a:extLst>
              <a:ext uri="{FF2B5EF4-FFF2-40B4-BE49-F238E27FC236}">
                <a16:creationId xmlns:a16="http://schemas.microsoft.com/office/drawing/2014/main" id="{74DA1DF8-4258-40B1-B963-16843C84DEDC}"/>
              </a:ext>
            </a:extLst>
          </p:cNvPr>
          <p:cNvCxnSpPr>
            <a:cxnSpLocks/>
          </p:cNvCxnSpPr>
          <p:nvPr/>
        </p:nvCxnSpPr>
        <p:spPr>
          <a:xfrm>
            <a:off x="187762" y="1018095"/>
            <a:ext cx="11716238" cy="0"/>
          </a:xfrm>
          <a:prstGeom prst="line">
            <a:avLst/>
          </a:prstGeom>
          <a:ln w="19050"/>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3D4A8105-ED5D-444D-BF7F-15A8EE7791B3}"/>
              </a:ext>
            </a:extLst>
          </p:cNvPr>
          <p:cNvSpPr txBox="1">
            <a:spLocks/>
          </p:cNvSpPr>
          <p:nvPr/>
        </p:nvSpPr>
        <p:spPr>
          <a:xfrm>
            <a:off x="288000" y="244800"/>
            <a:ext cx="11616000" cy="352800"/>
          </a:xfrm>
          <a:prstGeom prst="rect">
            <a:avLst/>
          </a:prstGeom>
        </p:spPr>
        <p:txBody>
          <a:bodyPr vert="horz" lIns="0" tIns="0" rIns="0" bIns="0" rtlCol="0" anchor="t" anchorCtr="0">
            <a:noAutofit/>
          </a:bodyPr>
          <a:lstStyle>
            <a:lvl1pPr algn="l" defTabSz="914377" rtl="0" eaLnBrk="1" latinLnBrk="0" hangingPunct="1">
              <a:lnSpc>
                <a:spcPct val="96000"/>
              </a:lnSpc>
              <a:spcBef>
                <a:spcPct val="0"/>
              </a:spcBef>
              <a:buNone/>
              <a:defRPr sz="2400" kern="1200">
                <a:solidFill>
                  <a:schemeClr val="tx1"/>
                </a:solidFill>
                <a:latin typeface="+mj-lt"/>
                <a:ea typeface="+mj-ea"/>
                <a:cs typeface="+mj-cs"/>
              </a:defRPr>
            </a:lvl1pPr>
          </a:lstStyle>
          <a:p>
            <a:pPr marL="0" marR="0" lvl="0" indent="0" algn="l" defTabSz="914377" rtl="0" eaLnBrk="1" fontAlgn="auto" latinLnBrk="0" hangingPunct="1">
              <a:lnSpc>
                <a:spcPct val="96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j-ea"/>
                <a:cs typeface="+mj-cs"/>
              </a:rPr>
              <a:t>Some more validations</a:t>
            </a:r>
            <a:br>
              <a:rPr kumimoji="0" lang="en-US" sz="2400" b="1" i="0" u="none" strike="noStrike" kern="1200" cap="none" spc="0" normalizeH="0" baseline="0" noProof="0" dirty="0">
                <a:ln>
                  <a:noFill/>
                </a:ln>
                <a:solidFill>
                  <a:srgbClr val="000000"/>
                </a:solidFill>
                <a:effectLst/>
                <a:uLnTx/>
                <a:uFillTx/>
                <a:latin typeface="Arial"/>
                <a:ea typeface="+mj-ea"/>
                <a:cs typeface="+mj-cs"/>
              </a:rPr>
            </a:br>
            <a:r>
              <a:rPr kumimoji="0" lang="en-US" sz="2000" b="1" i="0" u="none" strike="noStrike" kern="1200" cap="none" spc="0" normalizeH="0" baseline="0" noProof="0" dirty="0">
                <a:ln>
                  <a:noFill/>
                </a:ln>
                <a:solidFill>
                  <a:srgbClr val="000000"/>
                </a:solidFill>
                <a:effectLst/>
                <a:uLnTx/>
                <a:uFillTx/>
                <a:latin typeface="Arial"/>
                <a:ea typeface="+mj-ea"/>
                <a:cs typeface="+mj-cs"/>
              </a:rPr>
              <a:t>More ongoing</a:t>
            </a:r>
            <a:endParaRPr kumimoji="0" lang="en-GB" sz="2000" b="1" i="0" u="none" strike="noStrike" kern="1200" cap="none" spc="0" normalizeH="0" baseline="0" noProof="0" dirty="0">
              <a:ln>
                <a:noFill/>
              </a:ln>
              <a:solidFill>
                <a:srgbClr val="000000"/>
              </a:solidFill>
              <a:effectLst/>
              <a:uLnTx/>
              <a:uFillTx/>
              <a:latin typeface="Arial"/>
              <a:ea typeface="+mj-ea"/>
              <a:cs typeface="+mj-cs"/>
            </a:endParaRPr>
          </a:p>
        </p:txBody>
      </p:sp>
      <p:pic>
        <p:nvPicPr>
          <p:cNvPr id="9" name="Picture 8">
            <a:extLst>
              <a:ext uri="{FF2B5EF4-FFF2-40B4-BE49-F238E27FC236}">
                <a16:creationId xmlns:a16="http://schemas.microsoft.com/office/drawing/2014/main" id="{A73B6E0B-7035-46F3-AE4F-8F9506490659}"/>
              </a:ext>
            </a:extLst>
          </p:cNvPr>
          <p:cNvPicPr>
            <a:picLocks noChangeAspect="1"/>
          </p:cNvPicPr>
          <p:nvPr/>
        </p:nvPicPr>
        <p:blipFill>
          <a:blip r:embed="rId4"/>
          <a:stretch>
            <a:fillRect/>
          </a:stretch>
        </p:blipFill>
        <p:spPr>
          <a:xfrm>
            <a:off x="8107053" y="3290621"/>
            <a:ext cx="3216624" cy="2957700"/>
          </a:xfrm>
          <a:prstGeom prst="rect">
            <a:avLst/>
          </a:prstGeom>
        </p:spPr>
      </p:pic>
      <p:sp>
        <p:nvSpPr>
          <p:cNvPr id="10" name="TextBox 9">
            <a:extLst>
              <a:ext uri="{FF2B5EF4-FFF2-40B4-BE49-F238E27FC236}">
                <a16:creationId xmlns:a16="http://schemas.microsoft.com/office/drawing/2014/main" id="{1196F7E8-8D57-407C-B04D-A73167C4ED48}"/>
              </a:ext>
            </a:extLst>
          </p:cNvPr>
          <p:cNvSpPr txBox="1"/>
          <p:nvPr/>
        </p:nvSpPr>
        <p:spPr>
          <a:xfrm rot="16200000">
            <a:off x="-839760" y="3003382"/>
            <a:ext cx="2055043" cy="248402"/>
          </a:xfrm>
          <a:prstGeom prst="rect">
            <a:avLst/>
          </a:prstGeom>
          <a:noFill/>
        </p:spPr>
        <p:txBody>
          <a:bodyPr wrap="square" lIns="90000" tIns="46800" rIns="90000" bIns="46800" rtlCol="0">
            <a:spAutoFit/>
          </a:bodyPr>
          <a:lstStyle/>
          <a:p>
            <a:pPr algn="l"/>
            <a:r>
              <a:rPr lang="en-US" sz="1000" dirty="0"/>
              <a:t>Extrapolated Representative TI</a:t>
            </a:r>
          </a:p>
        </p:txBody>
      </p:sp>
      <p:sp>
        <p:nvSpPr>
          <p:cNvPr id="11" name="TextBox 10">
            <a:extLst>
              <a:ext uri="{FF2B5EF4-FFF2-40B4-BE49-F238E27FC236}">
                <a16:creationId xmlns:a16="http://schemas.microsoft.com/office/drawing/2014/main" id="{524D6AE2-3B3C-4491-BF73-EB7F92F2B25F}"/>
              </a:ext>
            </a:extLst>
          </p:cNvPr>
          <p:cNvSpPr txBox="1"/>
          <p:nvPr/>
        </p:nvSpPr>
        <p:spPr>
          <a:xfrm>
            <a:off x="2410499" y="6124120"/>
            <a:ext cx="2789359" cy="248402"/>
          </a:xfrm>
          <a:prstGeom prst="rect">
            <a:avLst/>
          </a:prstGeom>
          <a:noFill/>
        </p:spPr>
        <p:txBody>
          <a:bodyPr wrap="square" lIns="90000" tIns="46800" rIns="90000" bIns="46800" rtlCol="0">
            <a:spAutoFit/>
          </a:bodyPr>
          <a:lstStyle/>
          <a:p>
            <a:pPr algn="l"/>
            <a:r>
              <a:rPr lang="en-US" sz="1000" dirty="0"/>
              <a:t>Wind Speed (m/s)</a:t>
            </a:r>
          </a:p>
        </p:txBody>
      </p:sp>
    </p:spTree>
    <p:extLst>
      <p:ext uri="{BB962C8B-B14F-4D97-AF65-F5344CB8AC3E}">
        <p14:creationId xmlns:p14="http://schemas.microsoft.com/office/powerpoint/2010/main" val="3312574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ED1907-4124-45F9-A155-1CC32F3319E4}"/>
              </a:ext>
            </a:extLst>
          </p:cNvPr>
          <p:cNvSpPr>
            <a:spLocks noGrp="1"/>
          </p:cNvSpPr>
          <p:nvPr>
            <p:ph type="sldNum" sz="quarter" idx="11"/>
          </p:nvPr>
        </p:nvSpPr>
        <p:spPr/>
        <p:txBody>
          <a:bodyPr/>
          <a:lstStyle/>
          <a:p>
            <a:fld id="{AFCB0DEF-0313-43CE-8806-B644FC9EC852}" type="slidenum">
              <a:rPr lang="en-GB" smtClean="0"/>
              <a:pPr/>
              <a:t>13</a:t>
            </a:fld>
            <a:endParaRPr lang="en-GB" dirty="0"/>
          </a:p>
        </p:txBody>
      </p:sp>
      <p:cxnSp>
        <p:nvCxnSpPr>
          <p:cNvPr id="6" name="Straight Connector 5">
            <a:extLst>
              <a:ext uri="{FF2B5EF4-FFF2-40B4-BE49-F238E27FC236}">
                <a16:creationId xmlns:a16="http://schemas.microsoft.com/office/drawing/2014/main" id="{C757F63A-26F9-4287-9BC6-6F497B6675F1}"/>
              </a:ext>
            </a:extLst>
          </p:cNvPr>
          <p:cNvCxnSpPr>
            <a:cxnSpLocks/>
          </p:cNvCxnSpPr>
          <p:nvPr/>
        </p:nvCxnSpPr>
        <p:spPr>
          <a:xfrm>
            <a:off x="187762" y="1018095"/>
            <a:ext cx="11716238" cy="0"/>
          </a:xfrm>
          <a:prstGeom prst="line">
            <a:avLst/>
          </a:prstGeom>
          <a:ln w="19050"/>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2930A577-6C20-4923-AD59-8F747E31210B}"/>
              </a:ext>
            </a:extLst>
          </p:cNvPr>
          <p:cNvSpPr txBox="1">
            <a:spLocks/>
          </p:cNvSpPr>
          <p:nvPr/>
        </p:nvSpPr>
        <p:spPr>
          <a:xfrm>
            <a:off x="288000" y="244800"/>
            <a:ext cx="11616000" cy="352800"/>
          </a:xfrm>
          <a:prstGeom prst="rect">
            <a:avLst/>
          </a:prstGeom>
        </p:spPr>
        <p:txBody>
          <a:bodyPr vert="horz" lIns="0" tIns="0" rIns="0" bIns="0" rtlCol="0" anchor="t" anchorCtr="0">
            <a:noAutofit/>
          </a:bodyPr>
          <a:lstStyle>
            <a:lvl1pPr algn="l" defTabSz="914377" rtl="0" eaLnBrk="1" latinLnBrk="0" hangingPunct="1">
              <a:lnSpc>
                <a:spcPct val="96000"/>
              </a:lnSpc>
              <a:spcBef>
                <a:spcPct val="0"/>
              </a:spcBef>
              <a:buNone/>
              <a:defRPr sz="2400" kern="1200">
                <a:solidFill>
                  <a:schemeClr val="tx1"/>
                </a:solidFill>
                <a:latin typeface="+mj-lt"/>
                <a:ea typeface="+mj-ea"/>
                <a:cs typeface="+mj-cs"/>
              </a:defRPr>
            </a:lvl1pPr>
          </a:lstStyle>
          <a:p>
            <a:pPr lvl="0">
              <a:defRPr/>
            </a:pPr>
            <a:r>
              <a:rPr lang="en-US" b="1" noProof="0" dirty="0">
                <a:solidFill>
                  <a:schemeClr val="tx2"/>
                </a:solidFill>
                <a:latin typeface="Arial"/>
              </a:rPr>
              <a:t>Transformation criteria</a:t>
            </a:r>
            <a:br>
              <a:rPr kumimoji="0" lang="en-US" sz="2400" b="1" i="0" u="none" strike="noStrike" kern="1200" cap="none" spc="0" normalizeH="0" baseline="0" noProof="0" dirty="0">
                <a:ln>
                  <a:noFill/>
                </a:ln>
                <a:solidFill>
                  <a:schemeClr val="tx2"/>
                </a:solidFill>
                <a:effectLst/>
                <a:uLnTx/>
                <a:uFillTx/>
                <a:latin typeface="Arial"/>
              </a:rPr>
            </a:br>
            <a:r>
              <a:rPr lang="en-US" sz="2000" b="1" noProof="0" dirty="0">
                <a:solidFill>
                  <a:schemeClr val="tx2"/>
                </a:solidFill>
                <a:latin typeface="Arial"/>
              </a:rPr>
              <a:t>Geographical Classification</a:t>
            </a:r>
            <a:endParaRPr kumimoji="0" lang="en-GB" sz="2000" b="1" i="0" u="none" strike="noStrike" kern="1200" cap="none" spc="0" normalizeH="0" baseline="0" noProof="0" dirty="0">
              <a:ln>
                <a:noFill/>
              </a:ln>
              <a:solidFill>
                <a:schemeClr val="tx2"/>
              </a:solidFill>
              <a:effectLst/>
              <a:uLnTx/>
              <a:uFillTx/>
              <a:latin typeface="Arial"/>
            </a:endParaRPr>
          </a:p>
        </p:txBody>
      </p:sp>
      <p:graphicFrame>
        <p:nvGraphicFramePr>
          <p:cNvPr id="15" name="Object 14">
            <a:extLst>
              <a:ext uri="{FF2B5EF4-FFF2-40B4-BE49-F238E27FC236}">
                <a16:creationId xmlns:a16="http://schemas.microsoft.com/office/drawing/2014/main" id="{92E0E173-4DFB-41B4-B2E2-D5DF6E126B65}"/>
              </a:ext>
            </a:extLst>
          </p:cNvPr>
          <p:cNvGraphicFramePr>
            <a:graphicFrameLocks noChangeAspect="1"/>
          </p:cNvGraphicFramePr>
          <p:nvPr/>
        </p:nvGraphicFramePr>
        <p:xfrm>
          <a:off x="6358126" y="1447027"/>
          <a:ext cx="5456237" cy="2019300"/>
        </p:xfrm>
        <a:graphic>
          <a:graphicData uri="http://schemas.openxmlformats.org/presentationml/2006/ole">
            <mc:AlternateContent xmlns:mc="http://schemas.openxmlformats.org/markup-compatibility/2006">
              <mc:Choice xmlns:v="urn:schemas-microsoft-com:vml" Requires="v">
                <p:oleObj spid="_x0000_s40961" name="Worksheet" r:id="rId4" imgW="5455778" imgH="2019450" progId="Excel.Sheet.12">
                  <p:embed/>
                </p:oleObj>
              </mc:Choice>
              <mc:Fallback>
                <p:oleObj name="Worksheet" r:id="rId4" imgW="5455778" imgH="2019450" progId="Excel.Sheet.12">
                  <p:embed/>
                  <p:pic>
                    <p:nvPicPr>
                      <p:cNvPr id="15" name="Object 14">
                        <a:extLst>
                          <a:ext uri="{FF2B5EF4-FFF2-40B4-BE49-F238E27FC236}">
                            <a16:creationId xmlns:a16="http://schemas.microsoft.com/office/drawing/2014/main" id="{92E0E173-4DFB-41B4-B2E2-D5DF6E126B65}"/>
                          </a:ext>
                        </a:extLst>
                      </p:cNvPr>
                      <p:cNvPicPr/>
                      <p:nvPr/>
                    </p:nvPicPr>
                    <p:blipFill>
                      <a:blip r:embed="rId5"/>
                      <a:stretch>
                        <a:fillRect/>
                      </a:stretch>
                    </p:blipFill>
                    <p:spPr>
                      <a:xfrm>
                        <a:off x="6358126" y="1447027"/>
                        <a:ext cx="5456237" cy="201930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C93AB581-2D2B-4270-A18B-E114C7C9A518}"/>
              </a:ext>
            </a:extLst>
          </p:cNvPr>
          <p:cNvGraphicFramePr>
            <a:graphicFrameLocks noChangeAspect="1"/>
          </p:cNvGraphicFramePr>
          <p:nvPr/>
        </p:nvGraphicFramePr>
        <p:xfrm>
          <a:off x="5037213" y="3996594"/>
          <a:ext cx="3238500" cy="1654175"/>
        </p:xfrm>
        <a:graphic>
          <a:graphicData uri="http://schemas.openxmlformats.org/presentationml/2006/ole">
            <mc:AlternateContent xmlns:mc="http://schemas.openxmlformats.org/markup-compatibility/2006">
              <mc:Choice xmlns:v="urn:schemas-microsoft-com:vml" Requires="v">
                <p:oleObj spid="_x0000_s40962" name="Worksheet" r:id="rId6" imgW="3238677" imgH="1653595" progId="Excel.Sheet.12">
                  <p:embed/>
                </p:oleObj>
              </mc:Choice>
              <mc:Fallback>
                <p:oleObj name="Worksheet" r:id="rId6" imgW="3238677" imgH="1653595" progId="Excel.Sheet.12">
                  <p:embed/>
                  <p:pic>
                    <p:nvPicPr>
                      <p:cNvPr id="17" name="Object 16">
                        <a:extLst>
                          <a:ext uri="{FF2B5EF4-FFF2-40B4-BE49-F238E27FC236}">
                            <a16:creationId xmlns:a16="http://schemas.microsoft.com/office/drawing/2014/main" id="{C93AB581-2D2B-4270-A18B-E114C7C9A518}"/>
                          </a:ext>
                        </a:extLst>
                      </p:cNvPr>
                      <p:cNvPicPr/>
                      <p:nvPr/>
                    </p:nvPicPr>
                    <p:blipFill>
                      <a:blip r:embed="rId7"/>
                      <a:stretch>
                        <a:fillRect/>
                      </a:stretch>
                    </p:blipFill>
                    <p:spPr>
                      <a:xfrm>
                        <a:off x="5037213" y="3996594"/>
                        <a:ext cx="3238500" cy="1654175"/>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2C936EB7-1C0B-450E-8DFB-13CBAB2DC6B3}"/>
              </a:ext>
            </a:extLst>
          </p:cNvPr>
          <p:cNvGraphicFramePr>
            <a:graphicFrameLocks noChangeAspect="1"/>
          </p:cNvGraphicFramePr>
          <p:nvPr/>
        </p:nvGraphicFramePr>
        <p:xfrm>
          <a:off x="8537763" y="3996594"/>
          <a:ext cx="3276600" cy="2019300"/>
        </p:xfrm>
        <a:graphic>
          <a:graphicData uri="http://schemas.openxmlformats.org/presentationml/2006/ole">
            <mc:AlternateContent xmlns:mc="http://schemas.openxmlformats.org/markup-compatibility/2006">
              <mc:Choice xmlns:v="urn:schemas-microsoft-com:vml" Requires="v">
                <p:oleObj spid="_x0000_s40963" name="Worksheet" r:id="rId8" imgW="3276529" imgH="2019450" progId="Excel.Sheet.12">
                  <p:embed/>
                </p:oleObj>
              </mc:Choice>
              <mc:Fallback>
                <p:oleObj name="Worksheet" r:id="rId8" imgW="3276529" imgH="2019450" progId="Excel.Sheet.12">
                  <p:embed/>
                  <p:pic>
                    <p:nvPicPr>
                      <p:cNvPr id="19" name="Object 18">
                        <a:extLst>
                          <a:ext uri="{FF2B5EF4-FFF2-40B4-BE49-F238E27FC236}">
                            <a16:creationId xmlns:a16="http://schemas.microsoft.com/office/drawing/2014/main" id="{2C936EB7-1C0B-450E-8DFB-13CBAB2DC6B3}"/>
                          </a:ext>
                        </a:extLst>
                      </p:cNvPr>
                      <p:cNvPicPr/>
                      <p:nvPr/>
                    </p:nvPicPr>
                    <p:blipFill>
                      <a:blip r:embed="rId9"/>
                      <a:stretch>
                        <a:fillRect/>
                      </a:stretch>
                    </p:blipFill>
                    <p:spPr>
                      <a:xfrm>
                        <a:off x="8537763" y="3996594"/>
                        <a:ext cx="3276600" cy="2019300"/>
                      </a:xfrm>
                      <a:prstGeom prst="rect">
                        <a:avLst/>
                      </a:prstGeom>
                    </p:spPr>
                  </p:pic>
                </p:oleObj>
              </mc:Fallback>
            </mc:AlternateContent>
          </a:graphicData>
        </a:graphic>
      </p:graphicFrame>
      <p:graphicFrame>
        <p:nvGraphicFramePr>
          <p:cNvPr id="21" name="Table 20">
            <a:extLst>
              <a:ext uri="{FF2B5EF4-FFF2-40B4-BE49-F238E27FC236}">
                <a16:creationId xmlns:a16="http://schemas.microsoft.com/office/drawing/2014/main" id="{C3C85DDC-0462-451D-B697-1CA732D9ACB8}"/>
              </a:ext>
            </a:extLst>
          </p:cNvPr>
          <p:cNvGraphicFramePr>
            <a:graphicFrameLocks noGrp="1"/>
          </p:cNvGraphicFramePr>
          <p:nvPr/>
        </p:nvGraphicFramePr>
        <p:xfrm>
          <a:off x="377637" y="5211255"/>
          <a:ext cx="5456237" cy="1257300"/>
        </p:xfrm>
        <a:graphic>
          <a:graphicData uri="http://schemas.openxmlformats.org/drawingml/2006/table">
            <a:tbl>
              <a:tblPr/>
              <a:tblGrid>
                <a:gridCol w="5456237">
                  <a:extLst>
                    <a:ext uri="{9D8B030D-6E8A-4147-A177-3AD203B41FA5}">
                      <a16:colId xmlns:a16="http://schemas.microsoft.com/office/drawing/2014/main" val="2901285528"/>
                    </a:ext>
                  </a:extLst>
                </a:gridCol>
              </a:tblGrid>
              <a:tr h="182880">
                <a:tc>
                  <a:txBody>
                    <a:bodyPr/>
                    <a:lstStyle/>
                    <a:p>
                      <a:pPr marL="285750" indent="-285750" algn="l" fontAlgn="b">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Inflow angle</a:t>
                      </a:r>
                    </a:p>
                  </a:txBody>
                  <a:tcPr marL="7620" marR="7620" marT="7620" marB="0" anchor="b">
                    <a:lnL>
                      <a:noFill/>
                    </a:lnL>
                    <a:lnR>
                      <a:noFill/>
                    </a:lnR>
                    <a:lnT>
                      <a:noFill/>
                    </a:lnT>
                    <a:lnB>
                      <a:noFill/>
                    </a:lnB>
                  </a:tcPr>
                </a:tc>
                <a:extLst>
                  <a:ext uri="{0D108BD9-81ED-4DB2-BD59-A6C34878D82A}">
                    <a16:rowId xmlns:a16="http://schemas.microsoft.com/office/drawing/2014/main" val="1079206298"/>
                  </a:ext>
                </a:extLst>
              </a:tr>
              <a:tr h="182880">
                <a:tc>
                  <a:txBody>
                    <a:bodyPr/>
                    <a:lstStyle/>
                    <a:p>
                      <a:pPr marL="285750" indent="-285750" algn="l" fontAlgn="b">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forest cover in 5kms range</a:t>
                      </a:r>
                    </a:p>
                  </a:txBody>
                  <a:tcPr marL="7620" marR="7620" marT="7620" marB="0" anchor="b">
                    <a:lnL>
                      <a:noFill/>
                    </a:lnL>
                    <a:lnR>
                      <a:noFill/>
                    </a:lnR>
                    <a:lnT>
                      <a:noFill/>
                    </a:lnT>
                    <a:lnB>
                      <a:noFill/>
                    </a:lnB>
                  </a:tcPr>
                </a:tc>
                <a:extLst>
                  <a:ext uri="{0D108BD9-81ED-4DB2-BD59-A6C34878D82A}">
                    <a16:rowId xmlns:a16="http://schemas.microsoft.com/office/drawing/2014/main" val="2131617"/>
                  </a:ext>
                </a:extLst>
              </a:tr>
              <a:tr h="182880">
                <a:tc>
                  <a:txBody>
                    <a:bodyPr/>
                    <a:lstStyle/>
                    <a:p>
                      <a:pPr marL="285750" indent="-285750" algn="l" fontAlgn="b">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distance between met mast and forest</a:t>
                      </a:r>
                    </a:p>
                  </a:txBody>
                  <a:tcPr marL="7620" marR="7620" marT="7620" marB="0" anchor="b">
                    <a:lnL>
                      <a:noFill/>
                    </a:lnL>
                    <a:lnR>
                      <a:noFill/>
                    </a:lnR>
                    <a:lnT>
                      <a:noFill/>
                    </a:lnT>
                    <a:lnB>
                      <a:noFill/>
                    </a:lnB>
                  </a:tcPr>
                </a:tc>
                <a:extLst>
                  <a:ext uri="{0D108BD9-81ED-4DB2-BD59-A6C34878D82A}">
                    <a16:rowId xmlns:a16="http://schemas.microsoft.com/office/drawing/2014/main" val="3302913687"/>
                  </a:ext>
                </a:extLst>
              </a:tr>
              <a:tr h="182880">
                <a:tc>
                  <a:txBody>
                    <a:bodyPr/>
                    <a:lstStyle/>
                    <a:p>
                      <a:pPr marL="285750" indent="-285750" algn="l" fontAlgn="b">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avg height of trees</a:t>
                      </a:r>
                    </a:p>
                  </a:txBody>
                  <a:tcPr marL="7620" marR="7620" marT="7620" marB="0" anchor="b">
                    <a:lnL>
                      <a:noFill/>
                    </a:lnL>
                    <a:lnR>
                      <a:noFill/>
                    </a:lnR>
                    <a:lnT>
                      <a:noFill/>
                    </a:lnT>
                    <a:lnB>
                      <a:noFill/>
                    </a:lnB>
                  </a:tcPr>
                </a:tc>
                <a:extLst>
                  <a:ext uri="{0D108BD9-81ED-4DB2-BD59-A6C34878D82A}">
                    <a16:rowId xmlns:a16="http://schemas.microsoft.com/office/drawing/2014/main" val="1913457886"/>
                  </a:ext>
                </a:extLst>
              </a:tr>
              <a:tr h="182880">
                <a:tc>
                  <a:txBody>
                    <a:bodyPr/>
                    <a:lstStyle/>
                    <a:p>
                      <a:pPr marL="285750" indent="-285750" algn="l" fontAlgn="b">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water bodies in 5kms range</a:t>
                      </a:r>
                    </a:p>
                  </a:txBody>
                  <a:tcPr marL="7620" marR="7620" marT="7620" marB="0" anchor="b">
                    <a:lnL>
                      <a:noFill/>
                    </a:lnL>
                    <a:lnR>
                      <a:noFill/>
                    </a:lnR>
                    <a:lnT>
                      <a:noFill/>
                    </a:lnT>
                    <a:lnB>
                      <a:noFill/>
                    </a:lnB>
                  </a:tcPr>
                </a:tc>
                <a:extLst>
                  <a:ext uri="{0D108BD9-81ED-4DB2-BD59-A6C34878D82A}">
                    <a16:rowId xmlns:a16="http://schemas.microsoft.com/office/drawing/2014/main" val="560325048"/>
                  </a:ext>
                </a:extLst>
              </a:tr>
            </a:tbl>
          </a:graphicData>
        </a:graphic>
      </p:graphicFrame>
      <p:sp>
        <p:nvSpPr>
          <p:cNvPr id="23" name="TextBox 22">
            <a:extLst>
              <a:ext uri="{FF2B5EF4-FFF2-40B4-BE49-F238E27FC236}">
                <a16:creationId xmlns:a16="http://schemas.microsoft.com/office/drawing/2014/main" id="{B501AF8E-1567-4683-B975-9B2D15E01883}"/>
              </a:ext>
            </a:extLst>
          </p:cNvPr>
          <p:cNvSpPr txBox="1"/>
          <p:nvPr/>
        </p:nvSpPr>
        <p:spPr>
          <a:xfrm>
            <a:off x="187762" y="4933523"/>
            <a:ext cx="3853612" cy="309958"/>
          </a:xfrm>
          <a:prstGeom prst="rect">
            <a:avLst/>
          </a:prstGeom>
          <a:noFill/>
        </p:spPr>
        <p:txBody>
          <a:bodyPr wrap="square" lIns="90000" tIns="46800" rIns="90000" bIns="46800" rtlCol="0">
            <a:spAutoFit/>
          </a:bodyPr>
          <a:lstStyle/>
          <a:p>
            <a:pPr algn="l"/>
            <a:r>
              <a:rPr lang="en-US" sz="1400" b="1" i="1" dirty="0"/>
              <a:t>Points to be filled</a:t>
            </a:r>
          </a:p>
        </p:txBody>
      </p:sp>
      <p:graphicFrame>
        <p:nvGraphicFramePr>
          <p:cNvPr id="25" name="Table 24">
            <a:extLst>
              <a:ext uri="{FF2B5EF4-FFF2-40B4-BE49-F238E27FC236}">
                <a16:creationId xmlns:a16="http://schemas.microsoft.com/office/drawing/2014/main" id="{D552A8D3-BBB2-4CC9-AF18-8584A7CD3DEF}"/>
              </a:ext>
            </a:extLst>
          </p:cNvPr>
          <p:cNvGraphicFramePr>
            <a:graphicFrameLocks noGrp="1"/>
          </p:cNvGraphicFramePr>
          <p:nvPr/>
        </p:nvGraphicFramePr>
        <p:xfrm>
          <a:off x="371174" y="1129594"/>
          <a:ext cx="4483100" cy="3268980"/>
        </p:xfrm>
        <a:graphic>
          <a:graphicData uri="http://schemas.openxmlformats.org/drawingml/2006/table">
            <a:tbl>
              <a:tblPr/>
              <a:tblGrid>
                <a:gridCol w="3411938">
                  <a:extLst>
                    <a:ext uri="{9D8B030D-6E8A-4147-A177-3AD203B41FA5}">
                      <a16:colId xmlns:a16="http://schemas.microsoft.com/office/drawing/2014/main" val="2428906110"/>
                    </a:ext>
                  </a:extLst>
                </a:gridCol>
                <a:gridCol w="1071162">
                  <a:extLst>
                    <a:ext uri="{9D8B030D-6E8A-4147-A177-3AD203B41FA5}">
                      <a16:colId xmlns:a16="http://schemas.microsoft.com/office/drawing/2014/main" val="3094753561"/>
                    </a:ext>
                  </a:extLst>
                </a:gridCol>
              </a:tblGrid>
              <a:tr h="182880">
                <a:tc>
                  <a:txBody>
                    <a:bodyPr/>
                    <a:lstStyle/>
                    <a:p>
                      <a:pPr algn="l" fontAlgn="b"/>
                      <a:r>
                        <a:rPr lang="en-US" sz="1600" b="0" i="0" u="none" strike="noStrike">
                          <a:solidFill>
                            <a:srgbClr val="000000"/>
                          </a:solidFill>
                          <a:effectLst/>
                          <a:latin typeface="Calibri" panose="020F0502020204030204" pitchFamily="34" charset="0"/>
                        </a:rPr>
                        <a:t>Offshore</a:t>
                      </a: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GC000</a:t>
                      </a:r>
                    </a:p>
                  </a:txBody>
                  <a:tcPr marL="7620" marR="7620" marT="7620" marB="0" anchor="b">
                    <a:lnL>
                      <a:noFill/>
                    </a:lnL>
                    <a:lnR>
                      <a:noFill/>
                    </a:lnR>
                    <a:lnT>
                      <a:noFill/>
                    </a:lnT>
                    <a:lnB>
                      <a:noFill/>
                    </a:lnB>
                  </a:tcPr>
                </a:tc>
                <a:extLst>
                  <a:ext uri="{0D108BD9-81ED-4DB2-BD59-A6C34878D82A}">
                    <a16:rowId xmlns:a16="http://schemas.microsoft.com/office/drawing/2014/main" val="4108165906"/>
                  </a:ext>
                </a:extLst>
              </a:tr>
              <a:tr h="182880">
                <a:tc>
                  <a:txBody>
                    <a:bodyPr/>
                    <a:lstStyle/>
                    <a:p>
                      <a:pPr algn="l" fontAlgn="b"/>
                      <a:r>
                        <a:rPr lang="en-US" sz="1600" b="0" i="0" u="none" strike="noStrike">
                          <a:solidFill>
                            <a:srgbClr val="000000"/>
                          </a:solidFill>
                          <a:effectLst/>
                          <a:latin typeface="Calibri" panose="020F0502020204030204" pitchFamily="34" charset="0"/>
                        </a:rPr>
                        <a:t>Flat,No Forestry,Nearshore</a:t>
                      </a: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GC001</a:t>
                      </a:r>
                    </a:p>
                  </a:txBody>
                  <a:tcPr marL="7620" marR="7620" marT="7620" marB="0" anchor="b">
                    <a:lnL>
                      <a:noFill/>
                    </a:lnL>
                    <a:lnR>
                      <a:noFill/>
                    </a:lnR>
                    <a:lnT>
                      <a:noFill/>
                    </a:lnT>
                    <a:lnB>
                      <a:noFill/>
                    </a:lnB>
                  </a:tcPr>
                </a:tc>
                <a:extLst>
                  <a:ext uri="{0D108BD9-81ED-4DB2-BD59-A6C34878D82A}">
                    <a16:rowId xmlns:a16="http://schemas.microsoft.com/office/drawing/2014/main" val="1928655963"/>
                  </a:ext>
                </a:extLst>
              </a:tr>
              <a:tr h="182880">
                <a:tc>
                  <a:txBody>
                    <a:bodyPr/>
                    <a:lstStyle/>
                    <a:p>
                      <a:pPr algn="l" fontAlgn="b"/>
                      <a:r>
                        <a:rPr lang="en-US" sz="1600" b="0" i="0" u="none" strike="noStrike">
                          <a:solidFill>
                            <a:srgbClr val="000000"/>
                          </a:solidFill>
                          <a:effectLst/>
                          <a:latin typeface="Calibri" panose="020F0502020204030204" pitchFamily="34" charset="0"/>
                        </a:rPr>
                        <a:t>Flat,No Forestry,Inland</a:t>
                      </a: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GC002</a:t>
                      </a:r>
                    </a:p>
                  </a:txBody>
                  <a:tcPr marL="7620" marR="7620" marT="7620" marB="0" anchor="b">
                    <a:lnL>
                      <a:noFill/>
                    </a:lnL>
                    <a:lnR>
                      <a:noFill/>
                    </a:lnR>
                    <a:lnT>
                      <a:noFill/>
                    </a:lnT>
                    <a:lnB>
                      <a:noFill/>
                    </a:lnB>
                  </a:tcPr>
                </a:tc>
                <a:extLst>
                  <a:ext uri="{0D108BD9-81ED-4DB2-BD59-A6C34878D82A}">
                    <a16:rowId xmlns:a16="http://schemas.microsoft.com/office/drawing/2014/main" val="87976248"/>
                  </a:ext>
                </a:extLst>
              </a:tr>
              <a:tr h="182880">
                <a:tc>
                  <a:txBody>
                    <a:bodyPr/>
                    <a:lstStyle/>
                    <a:p>
                      <a:pPr algn="l" fontAlgn="b"/>
                      <a:r>
                        <a:rPr lang="en-US" sz="1600" b="0" i="0" u="none" strike="noStrike">
                          <a:solidFill>
                            <a:srgbClr val="000000"/>
                          </a:solidFill>
                          <a:effectLst/>
                          <a:latin typeface="Calibri" panose="020F0502020204030204" pitchFamily="34" charset="0"/>
                        </a:rPr>
                        <a:t>Flat,Forestry,Nearshore</a:t>
                      </a: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GC011</a:t>
                      </a:r>
                    </a:p>
                  </a:txBody>
                  <a:tcPr marL="7620" marR="7620" marT="7620" marB="0" anchor="b">
                    <a:lnL>
                      <a:noFill/>
                    </a:lnL>
                    <a:lnR>
                      <a:noFill/>
                    </a:lnR>
                    <a:lnT>
                      <a:noFill/>
                    </a:lnT>
                    <a:lnB>
                      <a:noFill/>
                    </a:lnB>
                  </a:tcPr>
                </a:tc>
                <a:extLst>
                  <a:ext uri="{0D108BD9-81ED-4DB2-BD59-A6C34878D82A}">
                    <a16:rowId xmlns:a16="http://schemas.microsoft.com/office/drawing/2014/main" val="2853038945"/>
                  </a:ext>
                </a:extLst>
              </a:tr>
              <a:tr h="182880">
                <a:tc>
                  <a:txBody>
                    <a:bodyPr/>
                    <a:lstStyle/>
                    <a:p>
                      <a:pPr algn="l" fontAlgn="b"/>
                      <a:r>
                        <a:rPr lang="en-US" sz="1600" b="0" i="0" u="none" strike="noStrike" dirty="0" err="1">
                          <a:solidFill>
                            <a:srgbClr val="000000"/>
                          </a:solidFill>
                          <a:effectLst/>
                          <a:latin typeface="Calibri" panose="020F0502020204030204" pitchFamily="34" charset="0"/>
                        </a:rPr>
                        <a:t>Flat,Forestry,Inland</a:t>
                      </a:r>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GC012</a:t>
                      </a:r>
                    </a:p>
                  </a:txBody>
                  <a:tcPr marL="7620" marR="7620" marT="7620" marB="0" anchor="b">
                    <a:lnL>
                      <a:noFill/>
                    </a:lnL>
                    <a:lnR>
                      <a:noFill/>
                    </a:lnR>
                    <a:lnT>
                      <a:noFill/>
                    </a:lnT>
                    <a:lnB>
                      <a:noFill/>
                    </a:lnB>
                  </a:tcPr>
                </a:tc>
                <a:extLst>
                  <a:ext uri="{0D108BD9-81ED-4DB2-BD59-A6C34878D82A}">
                    <a16:rowId xmlns:a16="http://schemas.microsoft.com/office/drawing/2014/main" val="1408161936"/>
                  </a:ext>
                </a:extLst>
              </a:tr>
              <a:tr h="182880">
                <a:tc>
                  <a:txBody>
                    <a:bodyPr/>
                    <a:lstStyle/>
                    <a:p>
                      <a:pPr algn="l" fontAlgn="b"/>
                      <a:r>
                        <a:rPr lang="en-US" sz="1600" b="0" i="0" u="none" strike="noStrike">
                          <a:solidFill>
                            <a:srgbClr val="000000"/>
                          </a:solidFill>
                          <a:effectLst/>
                          <a:latin typeface="Calibri" panose="020F0502020204030204" pitchFamily="34" charset="0"/>
                        </a:rPr>
                        <a:t>Semi Complex,No Forestry,Nearshore</a:t>
                      </a: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GC101</a:t>
                      </a:r>
                    </a:p>
                  </a:txBody>
                  <a:tcPr marL="7620" marR="7620" marT="7620" marB="0" anchor="b">
                    <a:lnL>
                      <a:noFill/>
                    </a:lnL>
                    <a:lnR>
                      <a:noFill/>
                    </a:lnR>
                    <a:lnT>
                      <a:noFill/>
                    </a:lnT>
                    <a:lnB>
                      <a:noFill/>
                    </a:lnB>
                  </a:tcPr>
                </a:tc>
                <a:extLst>
                  <a:ext uri="{0D108BD9-81ED-4DB2-BD59-A6C34878D82A}">
                    <a16:rowId xmlns:a16="http://schemas.microsoft.com/office/drawing/2014/main" val="2240652620"/>
                  </a:ext>
                </a:extLst>
              </a:tr>
              <a:tr h="182880">
                <a:tc>
                  <a:txBody>
                    <a:bodyPr/>
                    <a:lstStyle/>
                    <a:p>
                      <a:pPr algn="l" fontAlgn="b"/>
                      <a:r>
                        <a:rPr lang="en-US" sz="1600" b="0" i="0" u="none" strike="noStrike">
                          <a:solidFill>
                            <a:srgbClr val="000000"/>
                          </a:solidFill>
                          <a:effectLst/>
                          <a:latin typeface="Calibri" panose="020F0502020204030204" pitchFamily="34" charset="0"/>
                        </a:rPr>
                        <a:t>Semi Complex, No Forestry,Inland</a:t>
                      </a: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GC102</a:t>
                      </a:r>
                    </a:p>
                  </a:txBody>
                  <a:tcPr marL="7620" marR="7620" marT="7620" marB="0" anchor="b">
                    <a:lnL>
                      <a:noFill/>
                    </a:lnL>
                    <a:lnR>
                      <a:noFill/>
                    </a:lnR>
                    <a:lnT>
                      <a:noFill/>
                    </a:lnT>
                    <a:lnB>
                      <a:noFill/>
                    </a:lnB>
                  </a:tcPr>
                </a:tc>
                <a:extLst>
                  <a:ext uri="{0D108BD9-81ED-4DB2-BD59-A6C34878D82A}">
                    <a16:rowId xmlns:a16="http://schemas.microsoft.com/office/drawing/2014/main" val="2408987502"/>
                  </a:ext>
                </a:extLst>
              </a:tr>
              <a:tr h="182880">
                <a:tc>
                  <a:txBody>
                    <a:bodyPr/>
                    <a:lstStyle/>
                    <a:p>
                      <a:pPr algn="l" fontAlgn="b"/>
                      <a:r>
                        <a:rPr lang="en-US" sz="1600" b="0" i="0" u="none" strike="noStrike">
                          <a:solidFill>
                            <a:srgbClr val="000000"/>
                          </a:solidFill>
                          <a:effectLst/>
                          <a:latin typeface="Calibri" panose="020F0502020204030204" pitchFamily="34" charset="0"/>
                        </a:rPr>
                        <a:t>Semi Complex,Forestry,Nearshore</a:t>
                      </a: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GC111</a:t>
                      </a:r>
                    </a:p>
                  </a:txBody>
                  <a:tcPr marL="7620" marR="7620" marT="7620" marB="0" anchor="b">
                    <a:lnL>
                      <a:noFill/>
                    </a:lnL>
                    <a:lnR>
                      <a:noFill/>
                    </a:lnR>
                    <a:lnT>
                      <a:noFill/>
                    </a:lnT>
                    <a:lnB>
                      <a:noFill/>
                    </a:lnB>
                  </a:tcPr>
                </a:tc>
                <a:extLst>
                  <a:ext uri="{0D108BD9-81ED-4DB2-BD59-A6C34878D82A}">
                    <a16:rowId xmlns:a16="http://schemas.microsoft.com/office/drawing/2014/main" val="1849706573"/>
                  </a:ext>
                </a:extLst>
              </a:tr>
              <a:tr h="182880">
                <a:tc>
                  <a:txBody>
                    <a:bodyPr/>
                    <a:lstStyle/>
                    <a:p>
                      <a:pPr algn="l" fontAlgn="b"/>
                      <a:r>
                        <a:rPr lang="en-US" sz="1600" b="0" i="0" u="none" strike="noStrike">
                          <a:solidFill>
                            <a:srgbClr val="000000"/>
                          </a:solidFill>
                          <a:effectLst/>
                          <a:latin typeface="Calibri" panose="020F0502020204030204" pitchFamily="34" charset="0"/>
                        </a:rPr>
                        <a:t>Semi Complex,Forestry,Inland</a:t>
                      </a: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GC112</a:t>
                      </a:r>
                    </a:p>
                  </a:txBody>
                  <a:tcPr marL="7620" marR="7620" marT="7620" marB="0" anchor="b">
                    <a:lnL>
                      <a:noFill/>
                    </a:lnL>
                    <a:lnR>
                      <a:noFill/>
                    </a:lnR>
                    <a:lnT>
                      <a:noFill/>
                    </a:lnT>
                    <a:lnB>
                      <a:noFill/>
                    </a:lnB>
                  </a:tcPr>
                </a:tc>
                <a:extLst>
                  <a:ext uri="{0D108BD9-81ED-4DB2-BD59-A6C34878D82A}">
                    <a16:rowId xmlns:a16="http://schemas.microsoft.com/office/drawing/2014/main" val="2329729510"/>
                  </a:ext>
                </a:extLst>
              </a:tr>
              <a:tr h="182880">
                <a:tc>
                  <a:txBody>
                    <a:bodyPr/>
                    <a:lstStyle/>
                    <a:p>
                      <a:pPr algn="l" fontAlgn="b"/>
                      <a:r>
                        <a:rPr lang="en-US" sz="1600" b="0" i="0" u="none" strike="noStrike">
                          <a:solidFill>
                            <a:srgbClr val="000000"/>
                          </a:solidFill>
                          <a:effectLst/>
                          <a:latin typeface="Calibri" panose="020F0502020204030204" pitchFamily="34" charset="0"/>
                        </a:rPr>
                        <a:t>Complex,No Forestry,Nearshore</a:t>
                      </a: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GC201</a:t>
                      </a:r>
                    </a:p>
                  </a:txBody>
                  <a:tcPr marL="7620" marR="7620" marT="7620" marB="0" anchor="b">
                    <a:lnL>
                      <a:noFill/>
                    </a:lnL>
                    <a:lnR>
                      <a:noFill/>
                    </a:lnR>
                    <a:lnT>
                      <a:noFill/>
                    </a:lnT>
                    <a:lnB>
                      <a:noFill/>
                    </a:lnB>
                  </a:tcPr>
                </a:tc>
                <a:extLst>
                  <a:ext uri="{0D108BD9-81ED-4DB2-BD59-A6C34878D82A}">
                    <a16:rowId xmlns:a16="http://schemas.microsoft.com/office/drawing/2014/main" val="4206702987"/>
                  </a:ext>
                </a:extLst>
              </a:tr>
              <a:tr h="182880">
                <a:tc>
                  <a:txBody>
                    <a:bodyPr/>
                    <a:lstStyle/>
                    <a:p>
                      <a:pPr algn="l" fontAlgn="b"/>
                      <a:r>
                        <a:rPr lang="en-US" sz="1600" b="0" i="0" u="none" strike="noStrike" dirty="0" err="1">
                          <a:solidFill>
                            <a:srgbClr val="000000"/>
                          </a:solidFill>
                          <a:effectLst/>
                          <a:latin typeface="Calibri" panose="020F0502020204030204" pitchFamily="34" charset="0"/>
                        </a:rPr>
                        <a:t>Complex,No</a:t>
                      </a:r>
                      <a:r>
                        <a:rPr lang="en-US" sz="1600" b="0" i="0" u="none" strike="noStrike" dirty="0">
                          <a:solidFill>
                            <a:srgbClr val="000000"/>
                          </a:solidFill>
                          <a:effectLst/>
                          <a:latin typeface="Calibri" panose="020F0502020204030204" pitchFamily="34" charset="0"/>
                        </a:rPr>
                        <a:t> </a:t>
                      </a:r>
                      <a:r>
                        <a:rPr lang="en-US" sz="1600" b="0" i="0" u="none" strike="noStrike" dirty="0" err="1">
                          <a:solidFill>
                            <a:srgbClr val="000000"/>
                          </a:solidFill>
                          <a:effectLst/>
                          <a:latin typeface="Calibri" panose="020F0502020204030204" pitchFamily="34" charset="0"/>
                        </a:rPr>
                        <a:t>Forestry,Inland</a:t>
                      </a:r>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GC202</a:t>
                      </a:r>
                    </a:p>
                  </a:txBody>
                  <a:tcPr marL="7620" marR="7620" marT="7620" marB="0" anchor="b">
                    <a:lnL>
                      <a:noFill/>
                    </a:lnL>
                    <a:lnR>
                      <a:noFill/>
                    </a:lnR>
                    <a:lnT>
                      <a:noFill/>
                    </a:lnT>
                    <a:lnB>
                      <a:noFill/>
                    </a:lnB>
                  </a:tcPr>
                </a:tc>
                <a:extLst>
                  <a:ext uri="{0D108BD9-81ED-4DB2-BD59-A6C34878D82A}">
                    <a16:rowId xmlns:a16="http://schemas.microsoft.com/office/drawing/2014/main" val="2343649486"/>
                  </a:ext>
                </a:extLst>
              </a:tr>
              <a:tr h="182880">
                <a:tc>
                  <a:txBody>
                    <a:bodyPr/>
                    <a:lstStyle/>
                    <a:p>
                      <a:pPr algn="l" fontAlgn="b"/>
                      <a:r>
                        <a:rPr lang="en-US" sz="1600" b="0" i="0" u="none" strike="noStrike">
                          <a:solidFill>
                            <a:srgbClr val="000000"/>
                          </a:solidFill>
                          <a:effectLst/>
                          <a:latin typeface="Calibri" panose="020F0502020204030204" pitchFamily="34" charset="0"/>
                        </a:rPr>
                        <a:t>Complex,Forestry,Nearshore</a:t>
                      </a:r>
                    </a:p>
                  </a:txBody>
                  <a:tcPr marL="7620" marR="7620" marT="7620"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GC211</a:t>
                      </a:r>
                    </a:p>
                  </a:txBody>
                  <a:tcPr marL="7620" marR="7620" marT="7620" marB="0" anchor="b">
                    <a:lnL>
                      <a:noFill/>
                    </a:lnL>
                    <a:lnR>
                      <a:noFill/>
                    </a:lnR>
                    <a:lnT>
                      <a:noFill/>
                    </a:lnT>
                    <a:lnB>
                      <a:noFill/>
                    </a:lnB>
                  </a:tcPr>
                </a:tc>
                <a:extLst>
                  <a:ext uri="{0D108BD9-81ED-4DB2-BD59-A6C34878D82A}">
                    <a16:rowId xmlns:a16="http://schemas.microsoft.com/office/drawing/2014/main" val="3754234913"/>
                  </a:ext>
                </a:extLst>
              </a:tr>
              <a:tr h="182880">
                <a:tc>
                  <a:txBody>
                    <a:bodyPr/>
                    <a:lstStyle/>
                    <a:p>
                      <a:pPr algn="l" fontAlgn="b"/>
                      <a:r>
                        <a:rPr lang="en-US" sz="1600" b="0" i="0" u="none" strike="noStrike">
                          <a:solidFill>
                            <a:srgbClr val="000000"/>
                          </a:solidFill>
                          <a:effectLst/>
                          <a:latin typeface="Calibri" panose="020F0502020204030204" pitchFamily="34" charset="0"/>
                        </a:rPr>
                        <a:t>Complex,Forestry,Inland</a:t>
                      </a:r>
                    </a:p>
                  </a:txBody>
                  <a:tcPr marL="7620" marR="7620" marT="7620"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GC212</a:t>
                      </a:r>
                    </a:p>
                  </a:txBody>
                  <a:tcPr marL="7620" marR="7620" marT="7620" marB="0" anchor="b">
                    <a:lnL>
                      <a:noFill/>
                    </a:lnL>
                    <a:lnR>
                      <a:noFill/>
                    </a:lnR>
                    <a:lnT>
                      <a:noFill/>
                    </a:lnT>
                    <a:lnB>
                      <a:noFill/>
                    </a:lnB>
                  </a:tcPr>
                </a:tc>
                <a:extLst>
                  <a:ext uri="{0D108BD9-81ED-4DB2-BD59-A6C34878D82A}">
                    <a16:rowId xmlns:a16="http://schemas.microsoft.com/office/drawing/2014/main" val="1195937696"/>
                  </a:ext>
                </a:extLst>
              </a:tr>
            </a:tbl>
          </a:graphicData>
        </a:graphic>
      </p:graphicFrame>
    </p:spTree>
    <p:extLst>
      <p:ext uri="{BB962C8B-B14F-4D97-AF65-F5344CB8AC3E}">
        <p14:creationId xmlns:p14="http://schemas.microsoft.com/office/powerpoint/2010/main" val="508243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9009EB-0DE3-49E3-8F37-8D67B54ED2D4}"/>
              </a:ext>
            </a:extLst>
          </p:cNvPr>
          <p:cNvSpPr/>
          <p:nvPr/>
        </p:nvSpPr>
        <p:spPr>
          <a:xfrm>
            <a:off x="440281" y="1718643"/>
            <a:ext cx="11601451" cy="1569660"/>
          </a:xfrm>
          <a:prstGeom prst="rect">
            <a:avLst/>
          </a:prstGeom>
        </p:spPr>
        <p:txBody>
          <a:bodyPr wrap="square">
            <a:spAutoFit/>
          </a:bodyPr>
          <a:lstStyle/>
          <a:p>
            <a:r>
              <a:rPr lang="en-US" sz="2400" b="1" dirty="0">
                <a:solidFill>
                  <a:srgbClr val="7030A0"/>
                </a:solidFill>
              </a:rPr>
              <a:t>WHY?</a:t>
            </a:r>
          </a:p>
          <a:p>
            <a:endParaRPr lang="en-US" sz="2400" dirty="0"/>
          </a:p>
          <a:p>
            <a:pPr marL="342900" indent="-342900">
              <a:buFont typeface="Arial" panose="020B0604020202020204" pitchFamily="34" charset="0"/>
              <a:buChar char="•"/>
            </a:pPr>
            <a:r>
              <a:rPr lang="en-US" sz="2400" dirty="0"/>
              <a:t>Enable CFARS participants to benchmark, develop and optimize any ‘new’ RSD TI method as the science evolves</a:t>
            </a:r>
          </a:p>
        </p:txBody>
      </p:sp>
      <p:sp>
        <p:nvSpPr>
          <p:cNvPr id="4" name="Title 2">
            <a:extLst>
              <a:ext uri="{FF2B5EF4-FFF2-40B4-BE49-F238E27FC236}">
                <a16:creationId xmlns:a16="http://schemas.microsoft.com/office/drawing/2014/main" id="{EAAFA7F8-C846-4EDA-8854-8DDC202EEDE3}"/>
              </a:ext>
            </a:extLst>
          </p:cNvPr>
          <p:cNvSpPr>
            <a:spLocks noGrp="1"/>
          </p:cNvSpPr>
          <p:nvPr>
            <p:ph type="title"/>
          </p:nvPr>
        </p:nvSpPr>
        <p:spPr>
          <a:xfrm>
            <a:off x="440281" y="507465"/>
            <a:ext cx="9777607" cy="923227"/>
          </a:xfrm>
        </p:spPr>
        <p:txBody>
          <a:bodyPr>
            <a:normAutofit fontScale="90000"/>
          </a:bodyPr>
          <a:lstStyle/>
          <a:p>
            <a:r>
              <a:rPr lang="en-US" dirty="0"/>
              <a:t>A </a:t>
            </a:r>
            <a:r>
              <a:rPr lang="en-US" i="1" dirty="0"/>
              <a:t>New</a:t>
            </a:r>
            <a:r>
              <a:rPr lang="en-US" dirty="0"/>
              <a:t> Ask…Creation of RSD R&amp;D dataset </a:t>
            </a:r>
            <a:r>
              <a:rPr lang="en-US" dirty="0">
                <a:sym typeface="Wingdings" panose="05000000000000000000" pitchFamily="2" charset="2"/>
              </a:rPr>
              <a:t> CARE</a:t>
            </a:r>
            <a:br>
              <a:rPr lang="en-US" dirty="0">
                <a:sym typeface="Wingdings" panose="05000000000000000000" pitchFamily="2" charset="2"/>
              </a:rPr>
            </a:br>
            <a:r>
              <a:rPr lang="en-US" u="sng" dirty="0"/>
              <a:t>C</a:t>
            </a:r>
            <a:r>
              <a:rPr lang="en-US" b="0" dirty="0"/>
              <a:t>FARS </a:t>
            </a:r>
            <a:r>
              <a:rPr lang="en-US" u="sng" dirty="0"/>
              <a:t>a</a:t>
            </a:r>
            <a:r>
              <a:rPr lang="en-US" b="0" dirty="0"/>
              <a:t>nonymous </a:t>
            </a:r>
            <a:r>
              <a:rPr lang="en-US" u="sng" dirty="0"/>
              <a:t>re</a:t>
            </a:r>
            <a:r>
              <a:rPr lang="en-US" b="0" dirty="0"/>
              <a:t>pository</a:t>
            </a:r>
          </a:p>
        </p:txBody>
      </p:sp>
      <p:sp>
        <p:nvSpPr>
          <p:cNvPr id="5" name="TextBox 4">
            <a:extLst>
              <a:ext uri="{FF2B5EF4-FFF2-40B4-BE49-F238E27FC236}">
                <a16:creationId xmlns:a16="http://schemas.microsoft.com/office/drawing/2014/main" id="{E9BA30FE-26BA-234F-AF2C-C1C2190D3AF6}"/>
              </a:ext>
            </a:extLst>
          </p:cNvPr>
          <p:cNvSpPr txBox="1"/>
          <p:nvPr/>
        </p:nvSpPr>
        <p:spPr>
          <a:xfrm>
            <a:off x="420387" y="3847246"/>
            <a:ext cx="11489449"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Eliminates piece-meal / isolated benchmarking of RSD TI adjustment method performance due to lack of industry database.. move the industry forward faster!</a:t>
            </a:r>
          </a:p>
        </p:txBody>
      </p:sp>
      <p:sp>
        <p:nvSpPr>
          <p:cNvPr id="6" name="TextBox 5">
            <a:extLst>
              <a:ext uri="{FF2B5EF4-FFF2-40B4-BE49-F238E27FC236}">
                <a16:creationId xmlns:a16="http://schemas.microsoft.com/office/drawing/2014/main" id="{F4B7C19F-C67E-1349-AF49-6647FCCEF317}"/>
              </a:ext>
            </a:extLst>
          </p:cNvPr>
          <p:cNvSpPr txBox="1"/>
          <p:nvPr/>
        </p:nvSpPr>
        <p:spPr>
          <a:xfrm>
            <a:off x="400493" y="3278399"/>
            <a:ext cx="11351226"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Optimize existing RSD TI adjustment methods in TACT (i.e., machine learning)</a:t>
            </a:r>
          </a:p>
        </p:txBody>
      </p:sp>
      <p:sp>
        <p:nvSpPr>
          <p:cNvPr id="8" name="TextBox 7">
            <a:extLst>
              <a:ext uri="{FF2B5EF4-FFF2-40B4-BE49-F238E27FC236}">
                <a16:creationId xmlns:a16="http://schemas.microsoft.com/office/drawing/2014/main" id="{8B64C6AD-5C64-1040-947E-16DAA0050E1A}"/>
              </a:ext>
            </a:extLst>
          </p:cNvPr>
          <p:cNvSpPr txBox="1"/>
          <p:nvPr/>
        </p:nvSpPr>
        <p:spPr>
          <a:xfrm>
            <a:off x="420387" y="4867854"/>
            <a:ext cx="9973339" cy="738664"/>
          </a:xfrm>
          <a:prstGeom prst="rect">
            <a:avLst/>
          </a:prstGeom>
          <a:noFill/>
        </p:spPr>
        <p:txBody>
          <a:bodyPr wrap="square" rtlCol="0">
            <a:spAutoFit/>
          </a:bodyPr>
          <a:lstStyle/>
          <a:p>
            <a:pPr marL="285750" indent="-285750">
              <a:buFont typeface="Arial" panose="020B0604020202020204" pitchFamily="34" charset="0"/>
              <a:buChar char="•"/>
            </a:pPr>
            <a:r>
              <a:rPr lang="en-US" sz="2400" dirty="0"/>
              <a:t>Overcome barriers for participants running TACT, and TACT development</a:t>
            </a:r>
          </a:p>
          <a:p>
            <a:endParaRPr lang="en-US" dirty="0"/>
          </a:p>
        </p:txBody>
      </p:sp>
    </p:spTree>
    <p:extLst>
      <p:ext uri="{BB962C8B-B14F-4D97-AF65-F5344CB8AC3E}">
        <p14:creationId xmlns:p14="http://schemas.microsoft.com/office/powerpoint/2010/main" val="378534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9009EB-0DE3-49E3-8F37-8D67B54ED2D4}"/>
              </a:ext>
            </a:extLst>
          </p:cNvPr>
          <p:cNvSpPr/>
          <p:nvPr/>
        </p:nvSpPr>
        <p:spPr>
          <a:xfrm>
            <a:off x="440281" y="2090172"/>
            <a:ext cx="11601451" cy="2308324"/>
          </a:xfrm>
          <a:prstGeom prst="rect">
            <a:avLst/>
          </a:prstGeom>
        </p:spPr>
        <p:txBody>
          <a:bodyPr wrap="square">
            <a:spAutoFit/>
          </a:bodyPr>
          <a:lstStyle/>
          <a:p>
            <a:r>
              <a:rPr lang="en-US" sz="2400" b="1" dirty="0">
                <a:solidFill>
                  <a:srgbClr val="7030A0"/>
                </a:solidFill>
              </a:rPr>
              <a:t>How?</a:t>
            </a:r>
          </a:p>
          <a:p>
            <a:endParaRPr lang="en-US" sz="2400" dirty="0"/>
          </a:p>
          <a:p>
            <a:pPr marL="342900" indent="-342900">
              <a:buFont typeface="Arial" panose="020B0604020202020204" pitchFamily="34" charset="0"/>
              <a:buChar char="•"/>
            </a:pPr>
            <a:r>
              <a:rPr lang="en-US" sz="2400" dirty="0"/>
              <a:t>CFARS subgroup participants share project data to NREL, </a:t>
            </a:r>
            <a:r>
              <a:rPr lang="en-US" sz="2400" dirty="0">
                <a:solidFill>
                  <a:srgbClr val="7030A0"/>
                </a:solidFill>
              </a:rPr>
              <a:t>following old </a:t>
            </a:r>
            <a:r>
              <a:rPr lang="en-US" sz="2400" b="1" dirty="0">
                <a:solidFill>
                  <a:srgbClr val="7030A0"/>
                </a:solidFill>
              </a:rPr>
              <a:t>and</a:t>
            </a:r>
            <a:r>
              <a:rPr lang="en-US" sz="2400" dirty="0">
                <a:solidFill>
                  <a:srgbClr val="7030A0"/>
                </a:solidFill>
              </a:rPr>
              <a:t> new data requirement guidelines</a:t>
            </a:r>
            <a:r>
              <a:rPr lang="en-US" sz="2400" dirty="0"/>
              <a:t>; NREL will compile CARE and run TACT with it.  NREL will also co-lead analysis for technical peer reviewed article</a:t>
            </a:r>
          </a:p>
          <a:p>
            <a:pPr marL="800100" lvl="1" indent="-342900">
              <a:buFont typeface="Arial" panose="020B0604020202020204" pitchFamily="34" charset="0"/>
              <a:buChar char="•"/>
            </a:pPr>
            <a:r>
              <a:rPr lang="en-US" sz="2400" i="1" dirty="0"/>
              <a:t>Rather than participants </a:t>
            </a:r>
            <a:r>
              <a:rPr lang="en-US" sz="2400" dirty="0"/>
              <a:t>running TACT themselves and sending results</a:t>
            </a:r>
          </a:p>
        </p:txBody>
      </p:sp>
      <p:sp>
        <p:nvSpPr>
          <p:cNvPr id="4" name="Title 2">
            <a:extLst>
              <a:ext uri="{FF2B5EF4-FFF2-40B4-BE49-F238E27FC236}">
                <a16:creationId xmlns:a16="http://schemas.microsoft.com/office/drawing/2014/main" id="{EAAFA7F8-C846-4EDA-8854-8DDC202EEDE3}"/>
              </a:ext>
            </a:extLst>
          </p:cNvPr>
          <p:cNvSpPr>
            <a:spLocks noGrp="1"/>
          </p:cNvSpPr>
          <p:nvPr>
            <p:ph type="title"/>
          </p:nvPr>
        </p:nvSpPr>
        <p:spPr>
          <a:xfrm>
            <a:off x="440281" y="507465"/>
            <a:ext cx="9206895" cy="923227"/>
          </a:xfrm>
        </p:spPr>
        <p:txBody>
          <a:bodyPr>
            <a:normAutofit fontScale="90000"/>
          </a:bodyPr>
          <a:lstStyle/>
          <a:p>
            <a:r>
              <a:rPr lang="en-US" dirty="0"/>
              <a:t>The </a:t>
            </a:r>
            <a:r>
              <a:rPr lang="en-US" i="1" dirty="0"/>
              <a:t>New</a:t>
            </a:r>
            <a:r>
              <a:rPr lang="en-US" dirty="0"/>
              <a:t> Ask…Creation of R&amp;D dataset </a:t>
            </a:r>
            <a:r>
              <a:rPr lang="en-US" dirty="0">
                <a:sym typeface="Wingdings" panose="05000000000000000000" pitchFamily="2" charset="2"/>
              </a:rPr>
              <a:t> CARE</a:t>
            </a:r>
            <a:br>
              <a:rPr lang="en-US" dirty="0">
                <a:sym typeface="Wingdings" panose="05000000000000000000" pitchFamily="2" charset="2"/>
              </a:rPr>
            </a:br>
            <a:r>
              <a:rPr lang="en-US" u="sng" dirty="0"/>
              <a:t>C</a:t>
            </a:r>
            <a:r>
              <a:rPr lang="en-US" b="0" dirty="0"/>
              <a:t>FARS </a:t>
            </a:r>
            <a:r>
              <a:rPr lang="en-US" u="sng" dirty="0"/>
              <a:t>a</a:t>
            </a:r>
            <a:r>
              <a:rPr lang="en-US" b="0" dirty="0"/>
              <a:t>nonymous </a:t>
            </a:r>
            <a:r>
              <a:rPr lang="en-US" u="sng" dirty="0"/>
              <a:t>re</a:t>
            </a:r>
            <a:r>
              <a:rPr lang="en-US" b="0" dirty="0"/>
              <a:t>pository</a:t>
            </a:r>
          </a:p>
        </p:txBody>
      </p:sp>
    </p:spTree>
    <p:extLst>
      <p:ext uri="{BB962C8B-B14F-4D97-AF65-F5344CB8AC3E}">
        <p14:creationId xmlns:p14="http://schemas.microsoft.com/office/powerpoint/2010/main" val="1031677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F08064-9FAD-EA4A-8EF2-745B3FF49638}"/>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16</a:t>
            </a:fld>
            <a:endParaRPr lang="en-US" dirty="0"/>
          </a:p>
        </p:txBody>
      </p:sp>
      <p:sp>
        <p:nvSpPr>
          <p:cNvPr id="3" name="Title 2">
            <a:extLst>
              <a:ext uri="{FF2B5EF4-FFF2-40B4-BE49-F238E27FC236}">
                <a16:creationId xmlns:a16="http://schemas.microsoft.com/office/drawing/2014/main" id="{A96B5A65-F5AF-724E-B6FA-1B2D4BD9B768}"/>
              </a:ext>
            </a:extLst>
          </p:cNvPr>
          <p:cNvSpPr>
            <a:spLocks noGrp="1"/>
          </p:cNvSpPr>
          <p:nvPr>
            <p:ph type="title"/>
          </p:nvPr>
        </p:nvSpPr>
        <p:spPr/>
        <p:txBody>
          <a:bodyPr>
            <a:normAutofit fontScale="90000"/>
          </a:bodyPr>
          <a:lstStyle/>
          <a:p>
            <a:r>
              <a:rPr lang="en-US" dirty="0"/>
              <a:t>What’s Needed to Optimize This Method?</a:t>
            </a:r>
          </a:p>
        </p:txBody>
      </p:sp>
      <p:sp>
        <p:nvSpPr>
          <p:cNvPr id="6" name="Date Placeholder 3">
            <a:extLst>
              <a:ext uri="{FF2B5EF4-FFF2-40B4-BE49-F238E27FC236}">
                <a16:creationId xmlns:a16="http://schemas.microsoft.com/office/drawing/2014/main" id="{C546EDC8-7E43-4E7E-8C16-3CD3E42DA29C}"/>
              </a:ext>
            </a:extLst>
          </p:cNvPr>
          <p:cNvSpPr txBox="1">
            <a:spLocks/>
          </p:cNvSpPr>
          <p:nvPr/>
        </p:nvSpPr>
        <p:spPr>
          <a:xfrm>
            <a:off x="465668" y="6430306"/>
            <a:ext cx="1353517" cy="241572"/>
          </a:xfrm>
          <a:prstGeom prst="rect">
            <a:avLst/>
          </a:prstGeom>
        </p:spPr>
        <p:txBody>
          <a:bodyPr/>
          <a:lstStyle>
            <a:lvl1pPr marL="0" marR="0" indent="0" algn="l" defTabSz="457178" rtl="0" eaLnBrk="1" fontAlgn="auto" latinLnBrk="0" hangingPunct="1">
              <a:lnSpc>
                <a:spcPct val="100000"/>
              </a:lnSpc>
              <a:spcBef>
                <a:spcPct val="20000"/>
              </a:spcBef>
              <a:spcAft>
                <a:spcPts val="0"/>
              </a:spcAft>
              <a:buClrTx/>
              <a:buSzTx/>
              <a:buFont typeface="Arial"/>
              <a:buNone/>
              <a:tabLst/>
              <a:defRPr sz="900" b="0" i="0" kern="1200">
                <a:solidFill>
                  <a:schemeClr val="tx1"/>
                </a:solidFill>
                <a:latin typeface="Graphik Regular" charset="0"/>
                <a:ea typeface="Graphik Regular" charset="0"/>
                <a:cs typeface="Graphik Regular" charset="0"/>
              </a:defRPr>
            </a:lvl1pPr>
            <a:lvl2pPr marL="742913" indent="-285737"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2pPr>
            <a:lvl3pPr marL="1142942"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3pPr>
            <a:lvl4pPr marL="1600120"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4pPr>
            <a:lvl5pPr marL="2057298"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a:lstStyle>
          <a:p>
            <a:fld id="{9D7AA5CA-CBD2-2446-94F0-90E9D2D343D2}" type="datetime1">
              <a:rPr lang="en-GB" sz="1200">
                <a:latin typeface="+mn-lt"/>
              </a:rPr>
              <a:pPr/>
              <a:t>20/09/2021</a:t>
            </a:fld>
            <a:endParaRPr lang="en-US" sz="1200" dirty="0">
              <a:latin typeface="+mn-lt"/>
            </a:endParaRPr>
          </a:p>
        </p:txBody>
      </p:sp>
      <p:sp>
        <p:nvSpPr>
          <p:cNvPr id="8" name="TextBox 7">
            <a:extLst>
              <a:ext uri="{FF2B5EF4-FFF2-40B4-BE49-F238E27FC236}">
                <a16:creationId xmlns:a16="http://schemas.microsoft.com/office/drawing/2014/main" id="{99BF9B69-D930-4917-B8CD-D4BD4541D60E}"/>
              </a:ext>
            </a:extLst>
          </p:cNvPr>
          <p:cNvSpPr txBox="1"/>
          <p:nvPr/>
        </p:nvSpPr>
        <p:spPr>
          <a:xfrm>
            <a:off x="465668" y="1764997"/>
            <a:ext cx="8207187" cy="461665"/>
          </a:xfrm>
          <a:prstGeom prst="rect">
            <a:avLst/>
          </a:prstGeom>
          <a:noFill/>
        </p:spPr>
        <p:txBody>
          <a:bodyPr wrap="square" rtlCol="0">
            <a:spAutoFit/>
          </a:bodyPr>
          <a:lstStyle/>
          <a:p>
            <a:r>
              <a:rPr lang="en-US" sz="2400" b="1" dirty="0">
                <a:solidFill>
                  <a:srgbClr val="7030A0"/>
                </a:solidFill>
              </a:rPr>
              <a:t>What?</a:t>
            </a:r>
          </a:p>
        </p:txBody>
      </p:sp>
      <p:sp>
        <p:nvSpPr>
          <p:cNvPr id="10" name="TextBox 9">
            <a:extLst>
              <a:ext uri="{FF2B5EF4-FFF2-40B4-BE49-F238E27FC236}">
                <a16:creationId xmlns:a16="http://schemas.microsoft.com/office/drawing/2014/main" id="{6B6BD681-915A-4059-B800-8D21773FE57F}"/>
              </a:ext>
            </a:extLst>
          </p:cNvPr>
          <p:cNvSpPr txBox="1"/>
          <p:nvPr/>
        </p:nvSpPr>
        <p:spPr>
          <a:xfrm>
            <a:off x="704185" y="2112493"/>
            <a:ext cx="10106689" cy="4431983"/>
          </a:xfrm>
          <a:prstGeom prst="rect">
            <a:avLst/>
          </a:prstGeom>
          <a:noFill/>
        </p:spPr>
        <p:txBody>
          <a:bodyPr wrap="square" rtlCol="0">
            <a:spAutoFit/>
          </a:bodyPr>
          <a:lstStyle/>
          <a:p>
            <a:r>
              <a:rPr lang="en-US" sz="1600" dirty="0"/>
              <a:t>Requirements:</a:t>
            </a:r>
          </a:p>
          <a:p>
            <a:pPr marL="285750" lvl="0" indent="-285750">
              <a:buFont typeface="Arial" panose="020B0604020202020204" pitchFamily="34" charset="0"/>
              <a:buChar char="•"/>
            </a:pPr>
            <a:r>
              <a:rPr lang="en-US" sz="1600" dirty="0"/>
              <a:t>Collocated mast and RSD </a:t>
            </a:r>
            <a:endParaRPr lang="en-GB" sz="1600" dirty="0"/>
          </a:p>
          <a:p>
            <a:pPr marL="742950" lvl="1" indent="-285750">
              <a:buFont typeface="Arial" panose="020B0604020202020204" pitchFamily="34" charset="0"/>
              <a:buChar char="•"/>
            </a:pPr>
            <a:r>
              <a:rPr lang="en-US" sz="1600" dirty="0"/>
              <a:t>~ &lt;500m and  disclose distance</a:t>
            </a:r>
            <a:r>
              <a:rPr lang="en-GB" sz="1600" dirty="0"/>
              <a:t> and r</a:t>
            </a:r>
            <a:r>
              <a:rPr lang="en-US" sz="1600" dirty="0"/>
              <a:t>elative position between them</a:t>
            </a:r>
            <a:endParaRPr lang="en-GB" sz="1600" dirty="0"/>
          </a:p>
          <a:p>
            <a:pPr marL="742950" lvl="1" indent="-285750">
              <a:buFont typeface="Arial" panose="020B0604020202020204" pitchFamily="34" charset="0"/>
              <a:buChar char="•"/>
            </a:pPr>
            <a:r>
              <a:rPr lang="en-US" sz="1600" dirty="0"/>
              <a:t>RSD make and model (not abs required)</a:t>
            </a:r>
            <a:endParaRPr lang="en-GB" sz="1600" dirty="0"/>
          </a:p>
          <a:p>
            <a:pPr marL="742950" lvl="1" indent="-285750">
              <a:buFont typeface="Arial" panose="020B0604020202020204" pitchFamily="34" charset="0"/>
              <a:buChar char="•"/>
            </a:pPr>
            <a:r>
              <a:rPr lang="en-US" sz="1600" dirty="0"/>
              <a:t>Cup make and model </a:t>
            </a:r>
          </a:p>
          <a:p>
            <a:pPr marL="742950" lvl="1" indent="-285750">
              <a:buFont typeface="Arial" panose="020B0604020202020204" pitchFamily="34" charset="0"/>
              <a:buChar char="•"/>
            </a:pPr>
            <a:r>
              <a:rPr lang="en-US" sz="1600" dirty="0"/>
              <a:t>Inflow angle</a:t>
            </a:r>
            <a:endParaRPr lang="en-GB" sz="1600" dirty="0"/>
          </a:p>
          <a:p>
            <a:pPr marL="285750" lvl="0" indent="-285750">
              <a:buFont typeface="Arial" panose="020B0604020202020204" pitchFamily="34" charset="0"/>
              <a:buChar char="•"/>
            </a:pPr>
            <a:r>
              <a:rPr lang="en-US" sz="1600" dirty="0"/>
              <a:t>&gt; 6 months time period , around 80% availability </a:t>
            </a:r>
            <a:endParaRPr lang="en-GB" sz="1600" dirty="0"/>
          </a:p>
          <a:p>
            <a:pPr marL="285750" lvl="0" indent="-285750">
              <a:buFont typeface="Arial" panose="020B0604020202020204" pitchFamily="34" charset="0"/>
              <a:buChar char="•"/>
            </a:pPr>
            <a:r>
              <a:rPr lang="en-US" sz="1600" dirty="0"/>
              <a:t>Choose one of the 13 terrain categories </a:t>
            </a:r>
          </a:p>
          <a:p>
            <a:pPr marL="742950" lvl="1" indent="-285750">
              <a:buFont typeface="Arial" panose="020B0604020202020204" pitchFamily="34" charset="0"/>
              <a:buChar char="•"/>
            </a:pPr>
            <a:r>
              <a:rPr lang="en-US" sz="1600" dirty="0"/>
              <a:t>complex (semi/complex/flat)</a:t>
            </a:r>
            <a:endParaRPr lang="en-GB" sz="1600" dirty="0"/>
          </a:p>
          <a:p>
            <a:pPr marL="742950" lvl="1" indent="-285750">
              <a:buFont typeface="Arial" panose="020B0604020202020204" pitchFamily="34" charset="0"/>
              <a:buChar char="•"/>
            </a:pPr>
            <a:r>
              <a:rPr lang="en-US" sz="1600" dirty="0"/>
              <a:t>forested (yes/no), % forest cover in 5km range, avg height of trees</a:t>
            </a:r>
            <a:endParaRPr lang="en-GB" sz="1600" dirty="0"/>
          </a:p>
          <a:p>
            <a:pPr marL="742950" lvl="1" indent="-285750">
              <a:buFont typeface="Arial" panose="020B0604020202020204" pitchFamily="34" charset="0"/>
              <a:buChar char="•"/>
            </a:pPr>
            <a:r>
              <a:rPr lang="en-US" sz="1600" dirty="0"/>
              <a:t>inland and near shore, % water bodies in 5km range</a:t>
            </a:r>
            <a:endParaRPr lang="en-GB" sz="1600" dirty="0"/>
          </a:p>
          <a:p>
            <a:pPr marL="742950" lvl="1" indent="-285750">
              <a:buFont typeface="Arial" panose="020B0604020202020204" pitchFamily="34" charset="0"/>
              <a:buChar char="•"/>
            </a:pPr>
            <a:r>
              <a:rPr lang="en-US" sz="1600" b="1" dirty="0"/>
              <a:t>offshore</a:t>
            </a:r>
            <a:endParaRPr lang="en-GB" sz="1600" b="1" dirty="0"/>
          </a:p>
          <a:p>
            <a:pPr marL="285750" lvl="0" indent="-285750">
              <a:buFont typeface="Arial" panose="020B0604020202020204" pitchFamily="34" charset="0"/>
              <a:buChar char="•"/>
            </a:pPr>
            <a:r>
              <a:rPr lang="en-US" sz="1600" dirty="0"/>
              <a:t>Data cleaning </a:t>
            </a:r>
            <a:endParaRPr lang="en-GB" sz="1600" dirty="0"/>
          </a:p>
          <a:p>
            <a:pPr marL="742950" lvl="1" indent="-285750">
              <a:buFont typeface="Arial" panose="020B0604020202020204" pitchFamily="34" charset="0"/>
              <a:buChar char="•"/>
            </a:pPr>
            <a:r>
              <a:rPr lang="en-US" sz="1600" dirty="0"/>
              <a:t>best practice within each organization OK</a:t>
            </a:r>
            <a:endParaRPr lang="en-GB" sz="1600" dirty="0"/>
          </a:p>
          <a:p>
            <a:pPr marL="285750" lvl="0" indent="-285750">
              <a:buFont typeface="Arial" panose="020B0604020202020204" pitchFamily="34" charset="0"/>
              <a:buChar char="•"/>
            </a:pPr>
            <a:r>
              <a:rPr lang="en-US" sz="1600" dirty="0"/>
              <a:t>Data channels</a:t>
            </a:r>
            <a:endParaRPr lang="en-GB" sz="1600" dirty="0"/>
          </a:p>
          <a:p>
            <a:pPr marL="742950" lvl="1" indent="-285750">
              <a:buFont typeface="Arial" panose="020B0604020202020204" pitchFamily="34" charset="0"/>
              <a:buChar char="•"/>
            </a:pPr>
            <a:r>
              <a:rPr lang="en-US" sz="1600" dirty="0"/>
              <a:t>10 mins timestamps and/or 1 </a:t>
            </a:r>
            <a:r>
              <a:rPr lang="en-US" sz="1600" dirty="0" err="1"/>
              <a:t>hz</a:t>
            </a:r>
            <a:r>
              <a:rPr lang="en-US" sz="1600" dirty="0"/>
              <a:t> </a:t>
            </a:r>
            <a:endParaRPr lang="en-GB" sz="1600" dirty="0"/>
          </a:p>
          <a:p>
            <a:pPr marL="742950" lvl="1" indent="-285750">
              <a:buFont typeface="Arial" panose="020B0604020202020204" pitchFamily="34" charset="0"/>
              <a:buChar char="•"/>
            </a:pPr>
            <a:r>
              <a:rPr lang="en-US" sz="1600" dirty="0"/>
              <a:t>mean WS, SD, direction </a:t>
            </a:r>
            <a:endParaRPr lang="en-GB" sz="1600" dirty="0"/>
          </a:p>
        </p:txBody>
      </p:sp>
    </p:spTree>
    <p:extLst>
      <p:ext uri="{BB962C8B-B14F-4D97-AF65-F5344CB8AC3E}">
        <p14:creationId xmlns:p14="http://schemas.microsoft.com/office/powerpoint/2010/main" val="928735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D129-A00C-9645-BB2E-9A12FB58CAD8}"/>
              </a:ext>
            </a:extLst>
          </p:cNvPr>
          <p:cNvSpPr>
            <a:spLocks noGrp="1"/>
          </p:cNvSpPr>
          <p:nvPr>
            <p:ph type="title"/>
          </p:nvPr>
        </p:nvSpPr>
        <p:spPr>
          <a:xfrm>
            <a:off x="443421" y="2704993"/>
            <a:ext cx="9206895" cy="504127"/>
          </a:xfrm>
        </p:spPr>
        <p:txBody>
          <a:bodyPr>
            <a:normAutofit fontScale="90000"/>
          </a:bodyPr>
          <a:lstStyle/>
          <a:p>
            <a:pPr algn="ctr"/>
            <a:r>
              <a:rPr lang="en-GB" dirty="0"/>
              <a:t>Upcoming Subgroup TACT Analysis -</a:t>
            </a:r>
            <a:br>
              <a:rPr lang="en-GB" dirty="0"/>
            </a:br>
            <a:r>
              <a:rPr lang="en-GB" dirty="0">
                <a:solidFill>
                  <a:srgbClr val="FFC000"/>
                </a:solidFill>
              </a:rPr>
              <a:t>T</a:t>
            </a:r>
            <a:r>
              <a:rPr lang="en-GB" dirty="0"/>
              <a:t>I </a:t>
            </a:r>
            <a:r>
              <a:rPr lang="en-GB" dirty="0">
                <a:solidFill>
                  <a:srgbClr val="FFC000"/>
                </a:solidFill>
              </a:rPr>
              <a:t>A</a:t>
            </a:r>
            <a:r>
              <a:rPr lang="en-GB" dirty="0"/>
              <a:t>djustment </a:t>
            </a:r>
            <a:r>
              <a:rPr lang="en-GB" dirty="0">
                <a:solidFill>
                  <a:srgbClr val="FFC000"/>
                </a:solidFill>
              </a:rPr>
              <a:t>C</a:t>
            </a:r>
            <a:r>
              <a:rPr lang="en-GB" dirty="0"/>
              <a:t>omparison </a:t>
            </a:r>
            <a:r>
              <a:rPr lang="en-GB" dirty="0">
                <a:solidFill>
                  <a:srgbClr val="FFC000"/>
                </a:solidFill>
              </a:rPr>
              <a:t>T</a:t>
            </a:r>
            <a:r>
              <a:rPr lang="en-GB" dirty="0"/>
              <a:t>ool</a:t>
            </a:r>
            <a:endParaRPr lang="en-US" dirty="0"/>
          </a:p>
        </p:txBody>
      </p:sp>
      <p:sp>
        <p:nvSpPr>
          <p:cNvPr id="4" name="Slide Number Placeholder 3">
            <a:extLst>
              <a:ext uri="{FF2B5EF4-FFF2-40B4-BE49-F238E27FC236}">
                <a16:creationId xmlns:a16="http://schemas.microsoft.com/office/drawing/2014/main" id="{59CA78D5-9A7E-574A-AF8E-3CE1B54EA390}"/>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17</a:t>
            </a:fld>
            <a:endParaRPr lang="en-US" dirty="0"/>
          </a:p>
        </p:txBody>
      </p:sp>
      <p:sp>
        <p:nvSpPr>
          <p:cNvPr id="6" name="Date Placeholder 3">
            <a:extLst>
              <a:ext uri="{FF2B5EF4-FFF2-40B4-BE49-F238E27FC236}">
                <a16:creationId xmlns:a16="http://schemas.microsoft.com/office/drawing/2014/main" id="{2325FC4F-F49A-4487-98D2-2CC9EC5223CE}"/>
              </a:ext>
            </a:extLst>
          </p:cNvPr>
          <p:cNvSpPr txBox="1">
            <a:spLocks/>
          </p:cNvSpPr>
          <p:nvPr/>
        </p:nvSpPr>
        <p:spPr>
          <a:xfrm>
            <a:off x="465668" y="6430306"/>
            <a:ext cx="1353517" cy="241572"/>
          </a:xfrm>
          <a:prstGeom prst="rect">
            <a:avLst/>
          </a:prstGeom>
        </p:spPr>
        <p:txBody>
          <a:bodyP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7AA5CA-CBD2-2446-94F0-90E9D2D343D2}" type="datetime1">
              <a:rPr lang="en-GB" sz="1200"/>
              <a:pPr/>
              <a:t>20/09/2021</a:t>
            </a:fld>
            <a:endParaRPr lang="en-US" sz="1200" dirty="0"/>
          </a:p>
        </p:txBody>
      </p:sp>
    </p:spTree>
    <p:extLst>
      <p:ext uri="{BB962C8B-B14F-4D97-AF65-F5344CB8AC3E}">
        <p14:creationId xmlns:p14="http://schemas.microsoft.com/office/powerpoint/2010/main" val="57909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E6D72-1784-E243-A883-73FFB268F89A}"/>
              </a:ext>
            </a:extLst>
          </p:cNvPr>
          <p:cNvSpPr/>
          <p:nvPr/>
        </p:nvSpPr>
        <p:spPr>
          <a:xfrm>
            <a:off x="9835265" y="76199"/>
            <a:ext cx="2291788" cy="13195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Hexagon 16">
            <a:extLst>
              <a:ext uri="{FF2B5EF4-FFF2-40B4-BE49-F238E27FC236}">
                <a16:creationId xmlns:a16="http://schemas.microsoft.com/office/drawing/2014/main" id="{48546D5F-724C-42F9-B135-B376A96B29E8}"/>
              </a:ext>
            </a:extLst>
          </p:cNvPr>
          <p:cNvSpPr/>
          <p:nvPr/>
        </p:nvSpPr>
        <p:spPr>
          <a:xfrm>
            <a:off x="3393973" y="1786156"/>
            <a:ext cx="1328454" cy="694483"/>
          </a:xfrm>
          <a:prstGeom prst="hexagon">
            <a:avLst/>
          </a:prstGeom>
          <a:solidFill>
            <a:schemeClr val="accent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Calibri" panose="020F0502020204030204"/>
                <a:ea typeface="+mn-ea"/>
                <a:cs typeface="+mn-cs"/>
              </a:rPr>
              <a:t>TACT.py</a:t>
            </a:r>
          </a:p>
        </p:txBody>
      </p:sp>
      <p:sp>
        <p:nvSpPr>
          <p:cNvPr id="21" name="TextBox 20">
            <a:extLst>
              <a:ext uri="{FF2B5EF4-FFF2-40B4-BE49-F238E27FC236}">
                <a16:creationId xmlns:a16="http://schemas.microsoft.com/office/drawing/2014/main" id="{37ECC79F-B61B-4E07-9C4A-86032A05DCE6}"/>
              </a:ext>
            </a:extLst>
          </p:cNvPr>
          <p:cNvSpPr txBox="1"/>
          <p:nvPr/>
        </p:nvSpPr>
        <p:spPr>
          <a:xfrm>
            <a:off x="-526023" y="6337958"/>
            <a:ext cx="569444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https://github.com/CFARS/site_suitability_tool</a:t>
            </a:r>
          </a:p>
        </p:txBody>
      </p:sp>
      <p:pic>
        <p:nvPicPr>
          <p:cNvPr id="22" name="Picture 21" descr="Icon&#10;&#10;Description automatically generated">
            <a:extLst>
              <a:ext uri="{FF2B5EF4-FFF2-40B4-BE49-F238E27FC236}">
                <a16:creationId xmlns:a16="http://schemas.microsoft.com/office/drawing/2014/main" id="{01F27DB0-3FB6-4E72-9EAD-316493C6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23" y="6282594"/>
            <a:ext cx="331778" cy="331778"/>
          </a:xfrm>
          <a:prstGeom prst="rect">
            <a:avLst/>
          </a:prstGeom>
        </p:spPr>
      </p:pic>
      <p:sp>
        <p:nvSpPr>
          <p:cNvPr id="16" name="Rectangle 15">
            <a:extLst>
              <a:ext uri="{FF2B5EF4-FFF2-40B4-BE49-F238E27FC236}">
                <a16:creationId xmlns:a16="http://schemas.microsoft.com/office/drawing/2014/main" id="{845098BB-97C4-410A-BEF6-9422BD3D42EA}"/>
              </a:ext>
            </a:extLst>
          </p:cNvPr>
          <p:cNvSpPr/>
          <p:nvPr/>
        </p:nvSpPr>
        <p:spPr>
          <a:xfrm>
            <a:off x="5354488" y="1715016"/>
            <a:ext cx="1745306" cy="83676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panose="020F0502020204030204"/>
              </a:rPr>
              <a:t>TACT Results</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949C166-9392-4F0A-A42D-9F17C764EAFB}"/>
              </a:ext>
            </a:extLst>
          </p:cNvPr>
          <p:cNvSpPr txBox="1"/>
          <p:nvPr/>
        </p:nvSpPr>
        <p:spPr>
          <a:xfrm>
            <a:off x="5151816" y="6038537"/>
            <a:ext cx="252973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10-minute adjusted RSD &amp; representative TI measurements</a:t>
            </a:r>
          </a:p>
        </p:txBody>
      </p:sp>
      <p:sp>
        <p:nvSpPr>
          <p:cNvPr id="28" name="TextBox 27">
            <a:extLst>
              <a:ext uri="{FF2B5EF4-FFF2-40B4-BE49-F238E27FC236}">
                <a16:creationId xmlns:a16="http://schemas.microsoft.com/office/drawing/2014/main" id="{0D563523-BEBA-4856-9EA6-5830DE7C89E6}"/>
              </a:ext>
            </a:extLst>
          </p:cNvPr>
          <p:cNvSpPr txBox="1"/>
          <p:nvPr/>
        </p:nvSpPr>
        <p:spPr>
          <a:xfrm>
            <a:off x="5150294" y="4381772"/>
            <a:ext cx="213526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WS binned relative MBE &amp; RMSE error statistics</a:t>
            </a:r>
          </a:p>
        </p:txBody>
      </p:sp>
      <p:sp>
        <p:nvSpPr>
          <p:cNvPr id="30" name="TextBox 29">
            <a:extLst>
              <a:ext uri="{FF2B5EF4-FFF2-40B4-BE49-F238E27FC236}">
                <a16:creationId xmlns:a16="http://schemas.microsoft.com/office/drawing/2014/main" id="{5AB9F9B7-CE23-4E50-85CE-77963E4495E3}"/>
              </a:ext>
            </a:extLst>
          </p:cNvPr>
          <p:cNvSpPr txBox="1"/>
          <p:nvPr/>
        </p:nvSpPr>
        <p:spPr>
          <a:xfrm>
            <a:off x="5158768" y="4985466"/>
            <a:ext cx="241331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Results from sensitivity &amp;c statistical tests (e.g., length of dataset, TKE, TI distribution like-ness by bin)</a:t>
            </a:r>
          </a:p>
        </p:txBody>
      </p:sp>
      <p:pic>
        <p:nvPicPr>
          <p:cNvPr id="35" name="Picture 34" descr="Table&#10;&#10;Description automatically generated">
            <a:extLst>
              <a:ext uri="{FF2B5EF4-FFF2-40B4-BE49-F238E27FC236}">
                <a16:creationId xmlns:a16="http://schemas.microsoft.com/office/drawing/2014/main" id="{3260CD4E-7BEC-4311-B259-3B42B59F66E1}"/>
              </a:ext>
            </a:extLst>
          </p:cNvPr>
          <p:cNvPicPr>
            <a:picLocks noChangeAspect="1"/>
          </p:cNvPicPr>
          <p:nvPr/>
        </p:nvPicPr>
        <p:blipFill rotWithShape="1">
          <a:blip r:embed="rId4"/>
          <a:srcRect l="39342" t="10124" r="13925"/>
          <a:stretch/>
        </p:blipFill>
        <p:spPr>
          <a:xfrm>
            <a:off x="8673093" y="2118601"/>
            <a:ext cx="3148454" cy="4467981"/>
          </a:xfrm>
          <a:prstGeom prst="rect">
            <a:avLst/>
          </a:prstGeom>
        </p:spPr>
      </p:pic>
      <p:sp>
        <p:nvSpPr>
          <p:cNvPr id="36" name="TextBox 35">
            <a:extLst>
              <a:ext uri="{FF2B5EF4-FFF2-40B4-BE49-F238E27FC236}">
                <a16:creationId xmlns:a16="http://schemas.microsoft.com/office/drawing/2014/main" id="{A31C2D00-8901-42C1-93E7-899DF47A5CEA}"/>
              </a:ext>
            </a:extLst>
          </p:cNvPr>
          <p:cNvSpPr txBox="1"/>
          <p:nvPr/>
        </p:nvSpPr>
        <p:spPr>
          <a:xfrm>
            <a:off x="8382823" y="1822161"/>
            <a:ext cx="33615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Blades Component Loads 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Output from Various TI Input</a:t>
            </a:r>
          </a:p>
        </p:txBody>
      </p:sp>
      <p:pic>
        <p:nvPicPr>
          <p:cNvPr id="37" name="Picture 36" descr="A picture containing icon&#10;&#10;Description automatically generated">
            <a:extLst>
              <a:ext uri="{FF2B5EF4-FFF2-40B4-BE49-F238E27FC236}">
                <a16:creationId xmlns:a16="http://schemas.microsoft.com/office/drawing/2014/main" id="{EAB33273-BEE9-4CFD-A6A1-0CDAB4DF4319}"/>
              </a:ext>
            </a:extLst>
          </p:cNvPr>
          <p:cNvPicPr>
            <a:picLocks noChangeAspect="1"/>
          </p:cNvPicPr>
          <p:nvPr/>
        </p:nvPicPr>
        <p:blipFill rotWithShape="1">
          <a:blip r:embed="rId5"/>
          <a:srcRect l="32605" t="-6853" r="20980" b="-1"/>
          <a:stretch/>
        </p:blipFill>
        <p:spPr>
          <a:xfrm>
            <a:off x="11236378" y="6060995"/>
            <a:ext cx="508001" cy="584740"/>
          </a:xfrm>
          <a:prstGeom prst="rect">
            <a:avLst/>
          </a:prstGeom>
        </p:spPr>
      </p:pic>
      <p:sp>
        <p:nvSpPr>
          <p:cNvPr id="38" name="TextBox 37">
            <a:extLst>
              <a:ext uri="{FF2B5EF4-FFF2-40B4-BE49-F238E27FC236}">
                <a16:creationId xmlns:a16="http://schemas.microsoft.com/office/drawing/2014/main" id="{3312FD1E-C92A-4194-9EE0-5252D0727093}"/>
              </a:ext>
            </a:extLst>
          </p:cNvPr>
          <p:cNvSpPr txBox="1"/>
          <p:nvPr/>
        </p:nvSpPr>
        <p:spPr>
          <a:xfrm rot="16200000">
            <a:off x="10302557" y="3767165"/>
            <a:ext cx="319142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Percent of Reference Cup Load</a:t>
            </a:r>
          </a:p>
        </p:txBody>
      </p:sp>
      <p:sp>
        <p:nvSpPr>
          <p:cNvPr id="39" name="TextBox 38">
            <a:extLst>
              <a:ext uri="{FF2B5EF4-FFF2-40B4-BE49-F238E27FC236}">
                <a16:creationId xmlns:a16="http://schemas.microsoft.com/office/drawing/2014/main" id="{CC30568D-2411-4210-B08F-9EEC71EC6A88}"/>
              </a:ext>
            </a:extLst>
          </p:cNvPr>
          <p:cNvSpPr txBox="1"/>
          <p:nvPr/>
        </p:nvSpPr>
        <p:spPr>
          <a:xfrm rot="10800000">
            <a:off x="8541240" y="3165855"/>
            <a:ext cx="369332" cy="134050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Wind Speed </a:t>
            </a:r>
          </a:p>
        </p:txBody>
      </p:sp>
      <p:sp>
        <p:nvSpPr>
          <p:cNvPr id="41" name="TextBox 40">
            <a:extLst>
              <a:ext uri="{FF2B5EF4-FFF2-40B4-BE49-F238E27FC236}">
                <a16:creationId xmlns:a16="http://schemas.microsoft.com/office/drawing/2014/main" id="{3EBCA484-C8FA-4201-8EF1-8945D6CBB059}"/>
              </a:ext>
            </a:extLst>
          </p:cNvPr>
          <p:cNvSpPr txBox="1"/>
          <p:nvPr/>
        </p:nvSpPr>
        <p:spPr>
          <a:xfrm>
            <a:off x="9080111" y="551171"/>
            <a:ext cx="2443229" cy="861774"/>
          </a:xfrm>
          <a:prstGeom prst="rect">
            <a:avLst/>
          </a:prstGeom>
          <a:solidFill>
            <a:schemeClr val="bg1">
              <a:lumMod val="50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bg1"/>
                </a:solidFill>
                <a:effectLst/>
                <a:uLnTx/>
                <a:uFillTx/>
                <a:latin typeface="Calibri" panose="020F0502020204030204"/>
                <a:ea typeface="+mn-ea"/>
                <a:cs typeface="+mn-cs"/>
              </a:rPr>
              <a:t>Turbine Load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bg1"/>
                </a:solidFill>
                <a:effectLst/>
                <a:uLnTx/>
                <a:uFillTx/>
                <a:latin typeface="Calibri" panose="020F0502020204030204"/>
                <a:ea typeface="+mn-ea"/>
                <a:cs typeface="+mn-cs"/>
              </a:rPr>
              <a:t>Sensitivity Analysis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bg1"/>
                </a:solidFill>
                <a:effectLst/>
                <a:uLnTx/>
                <a:uFillTx/>
                <a:latin typeface="Calibri" panose="020F0502020204030204"/>
                <a:ea typeface="+mn-ea"/>
                <a:cs typeface="+mn-cs"/>
              </a:rPr>
              <a:t>from Various TI Input</a:t>
            </a:r>
          </a:p>
        </p:txBody>
      </p:sp>
      <p:cxnSp>
        <p:nvCxnSpPr>
          <p:cNvPr id="44" name="Connector: Elbow 43">
            <a:extLst>
              <a:ext uri="{FF2B5EF4-FFF2-40B4-BE49-F238E27FC236}">
                <a16:creationId xmlns:a16="http://schemas.microsoft.com/office/drawing/2014/main" id="{71E0D93A-DBA6-4E19-8CE9-F4E012883079}"/>
              </a:ext>
            </a:extLst>
          </p:cNvPr>
          <p:cNvCxnSpPr>
            <a:cxnSpLocks/>
            <a:stCxn id="16" idx="3"/>
            <a:endCxn id="41" idx="1"/>
          </p:cNvCxnSpPr>
          <p:nvPr/>
        </p:nvCxnSpPr>
        <p:spPr>
          <a:xfrm flipV="1">
            <a:off x="7099794" y="982058"/>
            <a:ext cx="1980317" cy="1151340"/>
          </a:xfrm>
          <a:prstGeom prst="bentConnector3">
            <a:avLst>
              <a:gd name="adj1" fmla="val 60582"/>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159657D-27F0-464D-9DB3-B0A4E4825474}"/>
              </a:ext>
            </a:extLst>
          </p:cNvPr>
          <p:cNvCxnSpPr>
            <a:cxnSpLocks/>
            <a:endCxn id="17" idx="3"/>
          </p:cNvCxnSpPr>
          <p:nvPr/>
        </p:nvCxnSpPr>
        <p:spPr>
          <a:xfrm>
            <a:off x="2656762" y="2118601"/>
            <a:ext cx="737211" cy="14797"/>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D323182-5212-4222-8FEB-866B7214A7F8}"/>
              </a:ext>
            </a:extLst>
          </p:cNvPr>
          <p:cNvCxnSpPr>
            <a:cxnSpLocks/>
            <a:stCxn id="17" idx="0"/>
            <a:endCxn id="16" idx="1"/>
          </p:cNvCxnSpPr>
          <p:nvPr/>
        </p:nvCxnSpPr>
        <p:spPr>
          <a:xfrm>
            <a:off x="4722427" y="2133398"/>
            <a:ext cx="632061" cy="0"/>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CF10EF0-2BF0-456A-AB32-376D19FE02CB}"/>
              </a:ext>
            </a:extLst>
          </p:cNvPr>
          <p:cNvSpPr txBox="1"/>
          <p:nvPr/>
        </p:nvSpPr>
        <p:spPr>
          <a:xfrm rot="10800000">
            <a:off x="4668139" y="4506355"/>
            <a:ext cx="461665" cy="2413530"/>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Comparison Metrics</a:t>
            </a:r>
          </a:p>
        </p:txBody>
      </p:sp>
      <p:sp>
        <p:nvSpPr>
          <p:cNvPr id="57" name="TextBox 56">
            <a:extLst>
              <a:ext uri="{FF2B5EF4-FFF2-40B4-BE49-F238E27FC236}">
                <a16:creationId xmlns:a16="http://schemas.microsoft.com/office/drawing/2014/main" id="{24A20DBC-8070-49F3-B79B-2E6A0F102802}"/>
              </a:ext>
            </a:extLst>
          </p:cNvPr>
          <p:cNvSpPr txBox="1"/>
          <p:nvPr/>
        </p:nvSpPr>
        <p:spPr>
          <a:xfrm rot="10800000">
            <a:off x="8026258" y="3029795"/>
            <a:ext cx="461665" cy="213138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Example Output</a:t>
            </a:r>
          </a:p>
        </p:txBody>
      </p:sp>
      <p:sp>
        <p:nvSpPr>
          <p:cNvPr id="58" name="Rectangle 57">
            <a:extLst>
              <a:ext uri="{FF2B5EF4-FFF2-40B4-BE49-F238E27FC236}">
                <a16:creationId xmlns:a16="http://schemas.microsoft.com/office/drawing/2014/main" id="{A07903E4-8D09-4BE5-BA53-341B59DE690D}"/>
              </a:ext>
            </a:extLst>
          </p:cNvPr>
          <p:cNvSpPr/>
          <p:nvPr/>
        </p:nvSpPr>
        <p:spPr>
          <a:xfrm>
            <a:off x="8440751" y="1856628"/>
            <a:ext cx="3551589" cy="4789107"/>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E24A6FF-A50B-4A26-A61C-DD4457B8A848}"/>
              </a:ext>
            </a:extLst>
          </p:cNvPr>
          <p:cNvCxnSpPr>
            <a:cxnSpLocks/>
            <a:stCxn id="16" idx="2"/>
            <a:endCxn id="31" idx="0"/>
          </p:cNvCxnSpPr>
          <p:nvPr/>
        </p:nvCxnSpPr>
        <p:spPr>
          <a:xfrm>
            <a:off x="6227141" y="2551779"/>
            <a:ext cx="0" cy="326522"/>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D245A84-DCB3-4C87-AA5E-4DAAA5FA245E}"/>
              </a:ext>
            </a:extLst>
          </p:cNvPr>
          <p:cNvCxnSpPr>
            <a:cxnSpLocks/>
            <a:stCxn id="41" idx="2"/>
          </p:cNvCxnSpPr>
          <p:nvPr/>
        </p:nvCxnSpPr>
        <p:spPr>
          <a:xfrm flipH="1">
            <a:off x="10301725" y="1412945"/>
            <a:ext cx="1" cy="485672"/>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841E7B0-3E8C-4D25-9FD8-1B10BF5CDCA7}"/>
              </a:ext>
            </a:extLst>
          </p:cNvPr>
          <p:cNvSpPr/>
          <p:nvPr/>
        </p:nvSpPr>
        <p:spPr>
          <a:xfrm>
            <a:off x="-655193" y="120551"/>
            <a:ext cx="1260906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Overview of</a:t>
            </a:r>
            <a:r>
              <a:rPr kumimoji="0" lang="en-US" sz="28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2800" b="1" i="1" u="none" strike="noStrike" kern="1200" cap="none" spc="0" normalizeH="0" noProof="0" dirty="0">
                <a:ln>
                  <a:noFill/>
                </a:ln>
                <a:solidFill>
                  <a:prstClr val="black"/>
                </a:solidFill>
                <a:effectLst/>
                <a:uLnTx/>
                <a:uFillTx/>
                <a:latin typeface="Calibri" panose="020F0502020204030204"/>
                <a:ea typeface="+mn-ea"/>
                <a:cs typeface="+mn-cs"/>
              </a:rPr>
              <a:t>Revised</a:t>
            </a:r>
            <a:r>
              <a:rPr kumimoji="0" lang="en-US" sz="28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CFARS TACT Analysis</a:t>
            </a:r>
          </a:p>
        </p:txBody>
      </p:sp>
      <p:sp>
        <p:nvSpPr>
          <p:cNvPr id="76" name="Rectangle 75">
            <a:extLst>
              <a:ext uri="{FF2B5EF4-FFF2-40B4-BE49-F238E27FC236}">
                <a16:creationId xmlns:a16="http://schemas.microsoft.com/office/drawing/2014/main" id="{B554C828-870E-4F48-8104-A9E0DE2F9695}"/>
              </a:ext>
            </a:extLst>
          </p:cNvPr>
          <p:cNvSpPr/>
          <p:nvPr/>
        </p:nvSpPr>
        <p:spPr>
          <a:xfrm>
            <a:off x="5087454" y="4278675"/>
            <a:ext cx="2529735" cy="2498526"/>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B3003A7-A9C5-41EA-B07D-72E11C1698A9}"/>
              </a:ext>
            </a:extLst>
          </p:cNvPr>
          <p:cNvSpPr txBox="1"/>
          <p:nvPr/>
        </p:nvSpPr>
        <p:spPr>
          <a:xfrm>
            <a:off x="7102391" y="1020258"/>
            <a:ext cx="125317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Subgroup aggregated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passed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EMD, NREL, and turbine OEMs</a:t>
            </a:r>
          </a:p>
        </p:txBody>
      </p:sp>
      <p:sp>
        <p:nvSpPr>
          <p:cNvPr id="4" name="Rectangle: Rounded Corners 3">
            <a:extLst>
              <a:ext uri="{FF2B5EF4-FFF2-40B4-BE49-F238E27FC236}">
                <a16:creationId xmlns:a16="http://schemas.microsoft.com/office/drawing/2014/main" id="{640A4DEE-0839-46F3-82B0-9F36CC7F4C1F}"/>
              </a:ext>
            </a:extLst>
          </p:cNvPr>
          <p:cNvSpPr/>
          <p:nvPr/>
        </p:nvSpPr>
        <p:spPr>
          <a:xfrm>
            <a:off x="155232" y="1076191"/>
            <a:ext cx="2605153" cy="149193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C</a:t>
            </a:r>
            <a:r>
              <a:rPr lang="en-US" dirty="0"/>
              <a:t>FARS </a:t>
            </a:r>
            <a:r>
              <a:rPr lang="en-US" b="1" u="sng" dirty="0"/>
              <a:t>A</a:t>
            </a:r>
            <a:r>
              <a:rPr lang="en-US" b="1" dirty="0"/>
              <a:t>n</a:t>
            </a:r>
            <a:r>
              <a:rPr lang="en-US" dirty="0"/>
              <a:t>onymous </a:t>
            </a:r>
            <a:r>
              <a:rPr lang="en-US" b="1" u="sng" dirty="0"/>
              <a:t>Re</a:t>
            </a:r>
            <a:r>
              <a:rPr lang="en-US" dirty="0"/>
              <a:t>pository (CARE) </a:t>
            </a:r>
          </a:p>
          <a:p>
            <a:pPr algn="ctr"/>
            <a:r>
              <a:rPr lang="en-US" sz="1200" dirty="0"/>
              <a:t>(using Task 43 data model guidance)</a:t>
            </a:r>
          </a:p>
        </p:txBody>
      </p:sp>
      <p:sp>
        <p:nvSpPr>
          <p:cNvPr id="31" name="Rectangle: Rounded Corners 30">
            <a:extLst>
              <a:ext uri="{FF2B5EF4-FFF2-40B4-BE49-F238E27FC236}">
                <a16:creationId xmlns:a16="http://schemas.microsoft.com/office/drawing/2014/main" id="{1EE198AA-37DF-46F5-8EDB-B2A69DB31826}"/>
              </a:ext>
            </a:extLst>
          </p:cNvPr>
          <p:cNvSpPr/>
          <p:nvPr/>
        </p:nvSpPr>
        <p:spPr>
          <a:xfrm>
            <a:off x="5085642" y="2878301"/>
            <a:ext cx="2282997" cy="836763"/>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Standardized IEC -15 output for </a:t>
            </a:r>
          </a:p>
          <a:p>
            <a:pPr algn="ctr"/>
            <a:r>
              <a:rPr lang="en-US" dirty="0"/>
              <a:t>site suitability</a:t>
            </a:r>
          </a:p>
        </p:txBody>
      </p:sp>
      <p:sp>
        <p:nvSpPr>
          <p:cNvPr id="5" name="Plus Sign 4">
            <a:extLst>
              <a:ext uri="{FF2B5EF4-FFF2-40B4-BE49-F238E27FC236}">
                <a16:creationId xmlns:a16="http://schemas.microsoft.com/office/drawing/2014/main" id="{944347D6-E8E8-434A-948F-92163953BFC8}"/>
              </a:ext>
            </a:extLst>
          </p:cNvPr>
          <p:cNvSpPr/>
          <p:nvPr/>
        </p:nvSpPr>
        <p:spPr>
          <a:xfrm>
            <a:off x="6026363" y="3756277"/>
            <a:ext cx="491203" cy="525559"/>
          </a:xfrm>
          <a:prstGeom prst="mathPlus">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90E732-563D-4EB7-907B-C9C4985595D1}"/>
              </a:ext>
            </a:extLst>
          </p:cNvPr>
          <p:cNvPicPr>
            <a:picLocks noChangeAspect="1"/>
          </p:cNvPicPr>
          <p:nvPr/>
        </p:nvPicPr>
        <p:blipFill>
          <a:blip r:embed="rId6"/>
          <a:stretch>
            <a:fillRect/>
          </a:stretch>
        </p:blipFill>
        <p:spPr>
          <a:xfrm>
            <a:off x="706595" y="2430427"/>
            <a:ext cx="2340563" cy="690396"/>
          </a:xfrm>
          <a:prstGeom prst="rect">
            <a:avLst/>
          </a:prstGeom>
          <a:ln>
            <a:solidFill>
              <a:schemeClr val="tx1"/>
            </a:solidFill>
          </a:ln>
        </p:spPr>
      </p:pic>
      <p:pic>
        <p:nvPicPr>
          <p:cNvPr id="2050" name="Picture 2" descr="IEC International Standards Standards">
            <a:extLst>
              <a:ext uri="{FF2B5EF4-FFF2-40B4-BE49-F238E27FC236}">
                <a16:creationId xmlns:a16="http://schemas.microsoft.com/office/drawing/2014/main" id="{32988165-2D56-4C22-B165-721FDC8444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84" t="16264" r="684" b="13856"/>
          <a:stretch/>
        </p:blipFill>
        <p:spPr bwMode="auto">
          <a:xfrm>
            <a:off x="3902196" y="3399410"/>
            <a:ext cx="1594290" cy="6181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430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500"/>
                                        <p:tgtEl>
                                          <p:spTgt spid="205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500"/>
                                        <p:tgtEl>
                                          <p:spTgt spid="5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fade">
                                      <p:cBhvr>
                                        <p:cTn id="84" dur="500"/>
                                        <p:tgtEl>
                                          <p:spTgt spid="5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par>
                                <p:cTn id="88" presetID="10"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16" grpId="0" animBg="1"/>
      <p:bldP spid="26" grpId="0"/>
      <p:bldP spid="28" grpId="0"/>
      <p:bldP spid="30" grpId="0"/>
      <p:bldP spid="36" grpId="0"/>
      <p:bldP spid="38" grpId="0"/>
      <p:bldP spid="39" grpId="0"/>
      <p:bldP spid="41" grpId="0" animBg="1"/>
      <p:bldP spid="55" grpId="0"/>
      <p:bldP spid="57" grpId="0"/>
      <p:bldP spid="58" grpId="0" animBg="1"/>
      <p:bldP spid="76" grpId="0" animBg="1"/>
      <p:bldP spid="3" grpId="0"/>
      <p:bldP spid="31"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F08064-9FAD-EA4A-8EF2-745B3FF49638}"/>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19</a:t>
            </a:fld>
            <a:endParaRPr lang="en-US" dirty="0"/>
          </a:p>
        </p:txBody>
      </p:sp>
      <p:sp>
        <p:nvSpPr>
          <p:cNvPr id="3" name="Title 2">
            <a:extLst>
              <a:ext uri="{FF2B5EF4-FFF2-40B4-BE49-F238E27FC236}">
                <a16:creationId xmlns:a16="http://schemas.microsoft.com/office/drawing/2014/main" id="{A96B5A65-F5AF-724E-B6FA-1B2D4BD9B768}"/>
              </a:ext>
            </a:extLst>
          </p:cNvPr>
          <p:cNvSpPr>
            <a:spLocks noGrp="1"/>
          </p:cNvSpPr>
          <p:nvPr>
            <p:ph type="title"/>
          </p:nvPr>
        </p:nvSpPr>
        <p:spPr/>
        <p:txBody>
          <a:bodyPr>
            <a:normAutofit fontScale="90000"/>
          </a:bodyPr>
          <a:lstStyle/>
          <a:p>
            <a:r>
              <a:rPr lang="en-US" dirty="0"/>
              <a:t>Key Opensource TACT Revisions</a:t>
            </a:r>
          </a:p>
        </p:txBody>
      </p:sp>
      <p:sp>
        <p:nvSpPr>
          <p:cNvPr id="6" name="Date Placeholder 3">
            <a:extLst>
              <a:ext uri="{FF2B5EF4-FFF2-40B4-BE49-F238E27FC236}">
                <a16:creationId xmlns:a16="http://schemas.microsoft.com/office/drawing/2014/main" id="{C546EDC8-7E43-4E7E-8C16-3CD3E42DA29C}"/>
              </a:ext>
            </a:extLst>
          </p:cNvPr>
          <p:cNvSpPr txBox="1">
            <a:spLocks/>
          </p:cNvSpPr>
          <p:nvPr/>
        </p:nvSpPr>
        <p:spPr>
          <a:xfrm>
            <a:off x="465668" y="6430306"/>
            <a:ext cx="1353517" cy="241572"/>
          </a:xfrm>
          <a:prstGeom prst="rect">
            <a:avLst/>
          </a:prstGeom>
        </p:spPr>
        <p:txBody>
          <a:bodyPr/>
          <a:lstStyle>
            <a:lvl1pPr marL="0" marR="0" indent="0" algn="l" defTabSz="457178" rtl="0" eaLnBrk="1" fontAlgn="auto" latinLnBrk="0" hangingPunct="1">
              <a:lnSpc>
                <a:spcPct val="100000"/>
              </a:lnSpc>
              <a:spcBef>
                <a:spcPct val="20000"/>
              </a:spcBef>
              <a:spcAft>
                <a:spcPts val="0"/>
              </a:spcAft>
              <a:buClrTx/>
              <a:buSzTx/>
              <a:buFont typeface="Arial"/>
              <a:buNone/>
              <a:tabLst/>
              <a:defRPr sz="900" b="0" i="0" kern="1200">
                <a:solidFill>
                  <a:schemeClr val="tx1"/>
                </a:solidFill>
                <a:latin typeface="Graphik Regular" charset="0"/>
                <a:ea typeface="Graphik Regular" charset="0"/>
                <a:cs typeface="Graphik Regular" charset="0"/>
              </a:defRPr>
            </a:lvl1pPr>
            <a:lvl2pPr marL="742913" indent="-285737"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2pPr>
            <a:lvl3pPr marL="1142942"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3pPr>
            <a:lvl4pPr marL="1600120"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4pPr>
            <a:lvl5pPr marL="2057298"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a:lstStyle>
          <a:p>
            <a:fld id="{9D7AA5CA-CBD2-2446-94F0-90E9D2D343D2}" type="datetime1">
              <a:rPr lang="en-GB" sz="1200">
                <a:latin typeface="+mn-lt"/>
              </a:rPr>
              <a:pPr/>
              <a:t>20/09/2021</a:t>
            </a:fld>
            <a:endParaRPr lang="en-US" sz="1200" dirty="0">
              <a:latin typeface="+mn-lt"/>
            </a:endParaRPr>
          </a:p>
        </p:txBody>
      </p:sp>
      <p:sp>
        <p:nvSpPr>
          <p:cNvPr id="5" name="TextBox 4">
            <a:extLst>
              <a:ext uri="{FF2B5EF4-FFF2-40B4-BE49-F238E27FC236}">
                <a16:creationId xmlns:a16="http://schemas.microsoft.com/office/drawing/2014/main" id="{F4AC3B5C-E9DA-475F-9AA4-A9997676A9C5}"/>
              </a:ext>
            </a:extLst>
          </p:cNvPr>
          <p:cNvSpPr txBox="1"/>
          <p:nvPr/>
        </p:nvSpPr>
        <p:spPr>
          <a:xfrm>
            <a:off x="704849" y="1809750"/>
            <a:ext cx="873442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Strengthening partnership with NREL:</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Method verification &amp; TACT code review</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Updated user/contributor agreement</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Restructure for easier user interaction / transparency</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Easier user interface / ‘</a:t>
            </a:r>
            <a:r>
              <a:rPr lang="en-US" sz="2400" i="1" dirty="0" err="1"/>
              <a:t>runability</a:t>
            </a:r>
            <a:r>
              <a:rPr lang="en-US" sz="2400" i="1" dirty="0"/>
              <a:t>’</a:t>
            </a:r>
            <a:r>
              <a:rPr lang="en-US" sz="2400" dirty="0"/>
              <a:t> </a:t>
            </a:r>
          </a:p>
        </p:txBody>
      </p:sp>
    </p:spTree>
    <p:extLst>
      <p:ext uri="{BB962C8B-B14F-4D97-AF65-F5344CB8AC3E}">
        <p14:creationId xmlns:p14="http://schemas.microsoft.com/office/powerpoint/2010/main" val="1971791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25AF-6ED5-044A-ADF6-64A9105646CD}"/>
              </a:ext>
            </a:extLst>
          </p:cNvPr>
          <p:cNvSpPr>
            <a:spLocks noGrp="1"/>
          </p:cNvSpPr>
          <p:nvPr>
            <p:ph type="title"/>
          </p:nvPr>
        </p:nvSpPr>
        <p:spPr/>
        <p:txBody>
          <a:bodyPr>
            <a:normAutofit fontScale="90000"/>
          </a:bodyPr>
          <a:lstStyle/>
          <a:p>
            <a:r>
              <a:rPr lang="en-US" dirty="0"/>
              <a:t>Exciting Updates from the Guidance Group</a:t>
            </a:r>
          </a:p>
        </p:txBody>
      </p:sp>
      <p:sp>
        <p:nvSpPr>
          <p:cNvPr id="4" name="Slide Number Placeholder 3">
            <a:extLst>
              <a:ext uri="{FF2B5EF4-FFF2-40B4-BE49-F238E27FC236}">
                <a16:creationId xmlns:a16="http://schemas.microsoft.com/office/drawing/2014/main" id="{FCF200B2-7E0D-3D47-A721-56C58B758E72}"/>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2</a:t>
            </a:fld>
            <a:endParaRPr lang="en-US" dirty="0"/>
          </a:p>
        </p:txBody>
      </p:sp>
      <p:sp>
        <p:nvSpPr>
          <p:cNvPr id="6" name="Date Placeholder 3">
            <a:extLst>
              <a:ext uri="{FF2B5EF4-FFF2-40B4-BE49-F238E27FC236}">
                <a16:creationId xmlns:a16="http://schemas.microsoft.com/office/drawing/2014/main" id="{E956AF3C-4686-43A2-A388-6B02DF4F1CD6}"/>
              </a:ext>
            </a:extLst>
          </p:cNvPr>
          <p:cNvSpPr txBox="1">
            <a:spLocks/>
          </p:cNvSpPr>
          <p:nvPr/>
        </p:nvSpPr>
        <p:spPr>
          <a:xfrm>
            <a:off x="465668" y="6430306"/>
            <a:ext cx="1353517" cy="241572"/>
          </a:xfrm>
          <a:prstGeom prst="rect">
            <a:avLst/>
          </a:prstGeom>
        </p:spPr>
        <p:txBody>
          <a:bodyP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7AA5CA-CBD2-2446-94F0-90E9D2D343D2}" type="datetime1">
              <a:rPr lang="en-GB" sz="1200"/>
              <a:pPr/>
              <a:t>20/09/2021</a:t>
            </a:fld>
            <a:endParaRPr lang="en-US" sz="1200" dirty="0"/>
          </a:p>
        </p:txBody>
      </p:sp>
      <p:sp>
        <p:nvSpPr>
          <p:cNvPr id="8" name="Text Placeholder 2">
            <a:extLst>
              <a:ext uri="{FF2B5EF4-FFF2-40B4-BE49-F238E27FC236}">
                <a16:creationId xmlns:a16="http://schemas.microsoft.com/office/drawing/2014/main" id="{5F5CB7A1-EC03-4AF0-90BF-B429FA74EED2}"/>
              </a:ext>
            </a:extLst>
          </p:cNvPr>
          <p:cNvSpPr>
            <a:spLocks noGrp="1"/>
          </p:cNvSpPr>
          <p:nvPr>
            <p:ph type="body" sz="quarter" idx="10"/>
          </p:nvPr>
        </p:nvSpPr>
        <p:spPr>
          <a:xfrm>
            <a:off x="443421" y="2134803"/>
            <a:ext cx="10105572" cy="4537075"/>
          </a:xfrm>
        </p:spPr>
        <p:txBody>
          <a:bodyPr/>
          <a:lstStyle/>
          <a:p>
            <a:r>
              <a:rPr lang="en-US" dirty="0"/>
              <a:t>New branding!</a:t>
            </a:r>
          </a:p>
          <a:p>
            <a:endParaRPr lang="en-US" dirty="0"/>
          </a:p>
          <a:p>
            <a:r>
              <a:rPr lang="en-US" dirty="0"/>
              <a:t>CFARS website now live (albeit; WIP)</a:t>
            </a:r>
          </a:p>
          <a:p>
            <a:pPr lvl="1"/>
            <a:r>
              <a:rPr lang="en-US" dirty="0">
                <a:hlinkClick r:id="rId2"/>
              </a:rPr>
              <a:t>https://cfars.github.io/</a:t>
            </a:r>
            <a:endParaRPr lang="en-US" dirty="0"/>
          </a:p>
          <a:p>
            <a:pPr lvl="1"/>
            <a:endParaRPr lang="en-US" dirty="0"/>
          </a:p>
          <a:p>
            <a:r>
              <a:rPr lang="en-US" dirty="0"/>
              <a:t>Join and follow our group on LinkedIn!</a:t>
            </a:r>
          </a:p>
          <a:p>
            <a:pPr lvl="1"/>
            <a:r>
              <a:rPr lang="en-US" dirty="0">
                <a:hlinkClick r:id="rId3"/>
              </a:rPr>
              <a:t>https://www.linkedin.com/company/cfars-wind/</a:t>
            </a:r>
            <a:endParaRPr lang="en-US" dirty="0"/>
          </a:p>
          <a:p>
            <a:pPr lvl="1"/>
            <a:endParaRPr lang="en-US" dirty="0"/>
          </a:p>
          <a:p>
            <a:endParaRPr lang="en-US" dirty="0"/>
          </a:p>
        </p:txBody>
      </p:sp>
    </p:spTree>
    <p:extLst>
      <p:ext uri="{BB962C8B-B14F-4D97-AF65-F5344CB8AC3E}">
        <p14:creationId xmlns:p14="http://schemas.microsoft.com/office/powerpoint/2010/main" val="1861046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D129-A00C-9645-BB2E-9A12FB58CAD8}"/>
              </a:ext>
            </a:extLst>
          </p:cNvPr>
          <p:cNvSpPr>
            <a:spLocks noGrp="1"/>
          </p:cNvSpPr>
          <p:nvPr>
            <p:ph type="title"/>
          </p:nvPr>
        </p:nvSpPr>
        <p:spPr>
          <a:xfrm>
            <a:off x="443421" y="2704993"/>
            <a:ext cx="9206895" cy="504127"/>
          </a:xfrm>
        </p:spPr>
        <p:txBody>
          <a:bodyPr>
            <a:normAutofit fontScale="90000"/>
          </a:bodyPr>
          <a:lstStyle/>
          <a:p>
            <a:pPr algn="ctr"/>
            <a:r>
              <a:rPr lang="en-GB" dirty="0"/>
              <a:t>2021-2023 Proposed Roadmap</a:t>
            </a:r>
            <a:endParaRPr lang="en-US" dirty="0"/>
          </a:p>
        </p:txBody>
      </p:sp>
      <p:sp>
        <p:nvSpPr>
          <p:cNvPr id="4" name="Slide Number Placeholder 3">
            <a:extLst>
              <a:ext uri="{FF2B5EF4-FFF2-40B4-BE49-F238E27FC236}">
                <a16:creationId xmlns:a16="http://schemas.microsoft.com/office/drawing/2014/main" id="{59CA78D5-9A7E-574A-AF8E-3CE1B54EA390}"/>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20</a:t>
            </a:fld>
            <a:endParaRPr lang="en-US" dirty="0"/>
          </a:p>
        </p:txBody>
      </p:sp>
      <p:sp>
        <p:nvSpPr>
          <p:cNvPr id="6" name="Date Placeholder 3">
            <a:extLst>
              <a:ext uri="{FF2B5EF4-FFF2-40B4-BE49-F238E27FC236}">
                <a16:creationId xmlns:a16="http://schemas.microsoft.com/office/drawing/2014/main" id="{2325FC4F-F49A-4487-98D2-2CC9EC5223CE}"/>
              </a:ext>
            </a:extLst>
          </p:cNvPr>
          <p:cNvSpPr txBox="1">
            <a:spLocks/>
          </p:cNvSpPr>
          <p:nvPr/>
        </p:nvSpPr>
        <p:spPr>
          <a:xfrm>
            <a:off x="465668" y="6430306"/>
            <a:ext cx="1353517" cy="241572"/>
          </a:xfrm>
          <a:prstGeom prst="rect">
            <a:avLst/>
          </a:prstGeom>
        </p:spPr>
        <p:txBody>
          <a:bodyP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7AA5CA-CBD2-2446-94F0-90E9D2D343D2}" type="datetime1">
              <a:rPr lang="en-GB" sz="1200"/>
              <a:pPr/>
              <a:t>20/09/2021</a:t>
            </a:fld>
            <a:endParaRPr lang="en-US" sz="1200" dirty="0"/>
          </a:p>
        </p:txBody>
      </p:sp>
    </p:spTree>
    <p:extLst>
      <p:ext uri="{BB962C8B-B14F-4D97-AF65-F5344CB8AC3E}">
        <p14:creationId xmlns:p14="http://schemas.microsoft.com/office/powerpoint/2010/main" val="109123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F08064-9FAD-EA4A-8EF2-745B3FF49638}"/>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21</a:t>
            </a:fld>
            <a:endParaRPr lang="en-US" dirty="0"/>
          </a:p>
        </p:txBody>
      </p:sp>
      <p:sp>
        <p:nvSpPr>
          <p:cNvPr id="3" name="Title 2">
            <a:extLst>
              <a:ext uri="{FF2B5EF4-FFF2-40B4-BE49-F238E27FC236}">
                <a16:creationId xmlns:a16="http://schemas.microsoft.com/office/drawing/2014/main" id="{A96B5A65-F5AF-724E-B6FA-1B2D4BD9B768}"/>
              </a:ext>
            </a:extLst>
          </p:cNvPr>
          <p:cNvSpPr>
            <a:spLocks noGrp="1"/>
          </p:cNvSpPr>
          <p:nvPr>
            <p:ph type="title"/>
          </p:nvPr>
        </p:nvSpPr>
        <p:spPr/>
        <p:txBody>
          <a:bodyPr>
            <a:normAutofit fontScale="90000"/>
          </a:bodyPr>
          <a:lstStyle/>
          <a:p>
            <a:r>
              <a:rPr lang="en-US" dirty="0"/>
              <a:t>2021-2022 </a:t>
            </a:r>
            <a:r>
              <a:rPr lang="en-US" i="1" dirty="0">
                <a:solidFill>
                  <a:srgbClr val="7030A0"/>
                </a:solidFill>
              </a:rPr>
              <a:t>Proposed</a:t>
            </a:r>
            <a:r>
              <a:rPr lang="en-US" dirty="0"/>
              <a:t> Roadmap</a:t>
            </a:r>
          </a:p>
        </p:txBody>
      </p:sp>
      <p:sp>
        <p:nvSpPr>
          <p:cNvPr id="6" name="Date Placeholder 3">
            <a:extLst>
              <a:ext uri="{FF2B5EF4-FFF2-40B4-BE49-F238E27FC236}">
                <a16:creationId xmlns:a16="http://schemas.microsoft.com/office/drawing/2014/main" id="{C546EDC8-7E43-4E7E-8C16-3CD3E42DA29C}"/>
              </a:ext>
            </a:extLst>
          </p:cNvPr>
          <p:cNvSpPr txBox="1">
            <a:spLocks/>
          </p:cNvSpPr>
          <p:nvPr/>
        </p:nvSpPr>
        <p:spPr>
          <a:xfrm>
            <a:off x="465668" y="6430306"/>
            <a:ext cx="1353517" cy="241572"/>
          </a:xfrm>
          <a:prstGeom prst="rect">
            <a:avLst/>
          </a:prstGeom>
        </p:spPr>
        <p:txBody>
          <a:bodyPr/>
          <a:lstStyle>
            <a:lvl1pPr marL="0" marR="0" indent="0" algn="l" defTabSz="457178" rtl="0" eaLnBrk="1" fontAlgn="auto" latinLnBrk="0" hangingPunct="1">
              <a:lnSpc>
                <a:spcPct val="100000"/>
              </a:lnSpc>
              <a:spcBef>
                <a:spcPct val="20000"/>
              </a:spcBef>
              <a:spcAft>
                <a:spcPts val="0"/>
              </a:spcAft>
              <a:buClrTx/>
              <a:buSzTx/>
              <a:buFont typeface="Arial"/>
              <a:buNone/>
              <a:tabLst/>
              <a:defRPr sz="900" b="0" i="0" kern="1200">
                <a:solidFill>
                  <a:schemeClr val="tx1"/>
                </a:solidFill>
                <a:latin typeface="Graphik Regular" charset="0"/>
                <a:ea typeface="Graphik Regular" charset="0"/>
                <a:cs typeface="Graphik Regular" charset="0"/>
              </a:defRPr>
            </a:lvl1pPr>
            <a:lvl2pPr marL="742913" indent="-285737"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2pPr>
            <a:lvl3pPr marL="1142942"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3pPr>
            <a:lvl4pPr marL="1600120"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4pPr>
            <a:lvl5pPr marL="2057298"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a:lstStyle>
          <a:p>
            <a:fld id="{9D7AA5CA-CBD2-2446-94F0-90E9D2D343D2}" type="datetime1">
              <a:rPr lang="en-GB" sz="1200">
                <a:latin typeface="+mn-lt"/>
              </a:rPr>
              <a:pPr/>
              <a:t>20/09/2021</a:t>
            </a:fld>
            <a:endParaRPr lang="en-US" sz="1200" dirty="0">
              <a:latin typeface="+mn-lt"/>
            </a:endParaRPr>
          </a:p>
        </p:txBody>
      </p:sp>
      <p:sp>
        <p:nvSpPr>
          <p:cNvPr id="7" name="Content Placeholder 2">
            <a:extLst>
              <a:ext uri="{FF2B5EF4-FFF2-40B4-BE49-F238E27FC236}">
                <a16:creationId xmlns:a16="http://schemas.microsoft.com/office/drawing/2014/main" id="{6A93D0EC-2D36-4012-B25E-EA482CC0BBB9}"/>
              </a:ext>
            </a:extLst>
          </p:cNvPr>
          <p:cNvSpPr txBox="1">
            <a:spLocks/>
          </p:cNvSpPr>
          <p:nvPr/>
        </p:nvSpPr>
        <p:spPr>
          <a:xfrm>
            <a:off x="136989" y="1339856"/>
            <a:ext cx="11426362" cy="501637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a:p>
            <a:r>
              <a:rPr lang="en-US" sz="2000" b="1" dirty="0"/>
              <a:t>Step 1: </a:t>
            </a:r>
            <a:r>
              <a:rPr lang="en-US" sz="2000" dirty="0"/>
              <a:t>Generic BAT RSD TI adjustment method incorporated into TACT </a:t>
            </a:r>
            <a:r>
              <a:rPr lang="en-US" sz="2000" dirty="0">
                <a:solidFill>
                  <a:schemeClr val="bg1">
                    <a:lumMod val="50000"/>
                  </a:schemeClr>
                </a:solidFill>
              </a:rPr>
              <a:t>[Nov 2021]</a:t>
            </a:r>
          </a:p>
          <a:p>
            <a:endParaRPr lang="en-US" sz="2000" dirty="0"/>
          </a:p>
          <a:p>
            <a:r>
              <a:rPr lang="en-US" sz="2000" b="1" dirty="0"/>
              <a:t>Step 2: </a:t>
            </a:r>
            <a:r>
              <a:rPr lang="en-US" sz="2000" dirty="0"/>
              <a:t>Subgroup participants send project data to NREL for compilation of </a:t>
            </a:r>
            <a:r>
              <a:rPr lang="en-US" sz="2000" b="1" dirty="0"/>
              <a:t>C</a:t>
            </a:r>
            <a:r>
              <a:rPr lang="en-US" sz="2000" dirty="0"/>
              <a:t>FARS </a:t>
            </a:r>
            <a:r>
              <a:rPr lang="en-US" sz="2000" b="1" dirty="0"/>
              <a:t>a</a:t>
            </a:r>
            <a:r>
              <a:rPr lang="en-US" sz="2000" dirty="0"/>
              <a:t>nonymous </a:t>
            </a:r>
            <a:r>
              <a:rPr lang="en-US" sz="2000" b="1" dirty="0"/>
              <a:t>re</a:t>
            </a:r>
            <a:r>
              <a:rPr lang="en-US" sz="2000" dirty="0"/>
              <a:t>pository (CARE</a:t>
            </a:r>
            <a:r>
              <a:rPr lang="en-US" sz="2000"/>
              <a:t>) </a:t>
            </a:r>
            <a:r>
              <a:rPr lang="en-US" sz="2000">
                <a:solidFill>
                  <a:srgbClr val="7030A0"/>
                </a:solidFill>
              </a:rPr>
              <a:t>(</a:t>
            </a:r>
            <a:r>
              <a:rPr lang="en-US" sz="2000" dirty="0">
                <a:solidFill>
                  <a:srgbClr val="7030A0"/>
                </a:solidFill>
              </a:rPr>
              <a:t>CARE is accessible to industry) </a:t>
            </a:r>
            <a:r>
              <a:rPr lang="en-US" sz="2000" dirty="0">
                <a:solidFill>
                  <a:schemeClr val="bg1">
                    <a:lumMod val="50000"/>
                  </a:schemeClr>
                </a:solidFill>
              </a:rPr>
              <a:t>[Nov 2021]</a:t>
            </a:r>
          </a:p>
          <a:p>
            <a:pPr marL="0" indent="0">
              <a:buFont typeface="Arial" panose="020B0604020202020204" pitchFamily="34" charset="0"/>
              <a:buNone/>
            </a:pPr>
            <a:endParaRPr lang="en-US" sz="2000" dirty="0"/>
          </a:p>
          <a:p>
            <a:r>
              <a:rPr lang="en-US" sz="2000" b="1" dirty="0"/>
              <a:t>Sept3a: </a:t>
            </a:r>
            <a:r>
              <a:rPr lang="en-US" sz="2000" dirty="0"/>
              <a:t>CFARS optimizes and validates the BAT RSD TI adjustment method’s impact on generic loads model output </a:t>
            </a:r>
            <a:r>
              <a:rPr lang="en-US" sz="2000" dirty="0">
                <a:solidFill>
                  <a:schemeClr val="bg1">
                    <a:lumMod val="50000"/>
                  </a:schemeClr>
                </a:solidFill>
              </a:rPr>
              <a:t>[Feb 2022]</a:t>
            </a:r>
          </a:p>
          <a:p>
            <a:pPr marL="0" indent="0">
              <a:buFont typeface="Arial" panose="020B0604020202020204" pitchFamily="34" charset="0"/>
              <a:buNone/>
            </a:pPr>
            <a:endParaRPr lang="en-US" sz="2000" dirty="0"/>
          </a:p>
          <a:p>
            <a:r>
              <a:rPr lang="en-US" sz="2000" b="1" dirty="0"/>
              <a:t>Step3b: </a:t>
            </a:r>
            <a:r>
              <a:rPr lang="en-US" sz="2000" dirty="0"/>
              <a:t>Turbine OEMs optimize and validate the generic low pass filter RSD TI adjustment method’s impact on proprietary loads model output </a:t>
            </a:r>
            <a:r>
              <a:rPr lang="en-US" sz="2000" dirty="0">
                <a:solidFill>
                  <a:schemeClr val="bg1">
                    <a:lumMod val="50000"/>
                  </a:schemeClr>
                </a:solidFill>
              </a:rPr>
              <a:t>[Feb 2022]</a:t>
            </a:r>
          </a:p>
          <a:p>
            <a:pPr marL="0" indent="0">
              <a:buFont typeface="Arial" panose="020B0604020202020204" pitchFamily="34" charset="0"/>
              <a:buNone/>
            </a:pPr>
            <a:endParaRPr lang="en-US" sz="2000" dirty="0"/>
          </a:p>
          <a:p>
            <a:r>
              <a:rPr lang="en-US" sz="2000" b="1" dirty="0"/>
              <a:t>Step 4: </a:t>
            </a:r>
            <a:r>
              <a:rPr lang="en-US" sz="2000" dirty="0"/>
              <a:t>BAT validation results sharing session</a:t>
            </a:r>
            <a:r>
              <a:rPr lang="en-US" sz="2000" dirty="0">
                <a:solidFill>
                  <a:schemeClr val="bg1">
                    <a:lumMod val="50000"/>
                  </a:schemeClr>
                </a:solidFill>
              </a:rPr>
              <a:t> [Mar 2022]</a:t>
            </a:r>
          </a:p>
          <a:p>
            <a:endParaRPr lang="en-US" sz="2000" b="1" dirty="0"/>
          </a:p>
          <a:p>
            <a:r>
              <a:rPr lang="en-US" sz="2000" b="1" dirty="0"/>
              <a:t>Step 5: </a:t>
            </a:r>
            <a:r>
              <a:rPr lang="en-US" sz="2000" dirty="0"/>
              <a:t>Incorporation of optimized BAT method into TACT </a:t>
            </a:r>
            <a:r>
              <a:rPr lang="en-US" sz="2000" dirty="0">
                <a:solidFill>
                  <a:schemeClr val="bg1">
                    <a:lumMod val="50000"/>
                  </a:schemeClr>
                </a:solidFill>
              </a:rPr>
              <a:t>[Apr 2022]</a:t>
            </a:r>
          </a:p>
          <a:p>
            <a:endParaRPr lang="en-US" sz="3200" dirty="0"/>
          </a:p>
        </p:txBody>
      </p:sp>
    </p:spTree>
    <p:extLst>
      <p:ext uri="{BB962C8B-B14F-4D97-AF65-F5344CB8AC3E}">
        <p14:creationId xmlns:p14="http://schemas.microsoft.com/office/powerpoint/2010/main" val="3776730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F08064-9FAD-EA4A-8EF2-745B3FF49638}"/>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22</a:t>
            </a:fld>
            <a:endParaRPr lang="en-US" dirty="0"/>
          </a:p>
        </p:txBody>
      </p:sp>
      <p:sp>
        <p:nvSpPr>
          <p:cNvPr id="3" name="Title 2">
            <a:extLst>
              <a:ext uri="{FF2B5EF4-FFF2-40B4-BE49-F238E27FC236}">
                <a16:creationId xmlns:a16="http://schemas.microsoft.com/office/drawing/2014/main" id="{A96B5A65-F5AF-724E-B6FA-1B2D4BD9B768}"/>
              </a:ext>
            </a:extLst>
          </p:cNvPr>
          <p:cNvSpPr>
            <a:spLocks noGrp="1"/>
          </p:cNvSpPr>
          <p:nvPr>
            <p:ph type="title"/>
          </p:nvPr>
        </p:nvSpPr>
        <p:spPr/>
        <p:txBody>
          <a:bodyPr>
            <a:normAutofit fontScale="90000"/>
          </a:bodyPr>
          <a:lstStyle/>
          <a:p>
            <a:r>
              <a:rPr lang="en-US" dirty="0"/>
              <a:t>2021-2022 </a:t>
            </a:r>
            <a:r>
              <a:rPr lang="en-US" i="1" dirty="0">
                <a:solidFill>
                  <a:srgbClr val="7030A0"/>
                </a:solidFill>
              </a:rPr>
              <a:t>Proposed </a:t>
            </a:r>
            <a:r>
              <a:rPr lang="en-US" dirty="0"/>
              <a:t>Roadmap</a:t>
            </a:r>
          </a:p>
        </p:txBody>
      </p:sp>
      <p:sp>
        <p:nvSpPr>
          <p:cNvPr id="6" name="Date Placeholder 3">
            <a:extLst>
              <a:ext uri="{FF2B5EF4-FFF2-40B4-BE49-F238E27FC236}">
                <a16:creationId xmlns:a16="http://schemas.microsoft.com/office/drawing/2014/main" id="{C546EDC8-7E43-4E7E-8C16-3CD3E42DA29C}"/>
              </a:ext>
            </a:extLst>
          </p:cNvPr>
          <p:cNvSpPr txBox="1">
            <a:spLocks/>
          </p:cNvSpPr>
          <p:nvPr/>
        </p:nvSpPr>
        <p:spPr>
          <a:xfrm>
            <a:off x="465668" y="6430306"/>
            <a:ext cx="1353517" cy="241572"/>
          </a:xfrm>
          <a:prstGeom prst="rect">
            <a:avLst/>
          </a:prstGeom>
        </p:spPr>
        <p:txBody>
          <a:bodyPr/>
          <a:lstStyle>
            <a:lvl1pPr marL="0" marR="0" indent="0" algn="l" defTabSz="457178" rtl="0" eaLnBrk="1" fontAlgn="auto" latinLnBrk="0" hangingPunct="1">
              <a:lnSpc>
                <a:spcPct val="100000"/>
              </a:lnSpc>
              <a:spcBef>
                <a:spcPct val="20000"/>
              </a:spcBef>
              <a:spcAft>
                <a:spcPts val="0"/>
              </a:spcAft>
              <a:buClrTx/>
              <a:buSzTx/>
              <a:buFont typeface="Arial"/>
              <a:buNone/>
              <a:tabLst/>
              <a:defRPr sz="900" b="0" i="0" kern="1200">
                <a:solidFill>
                  <a:schemeClr val="tx1"/>
                </a:solidFill>
                <a:latin typeface="Graphik Regular" charset="0"/>
                <a:ea typeface="Graphik Regular" charset="0"/>
                <a:cs typeface="Graphik Regular" charset="0"/>
              </a:defRPr>
            </a:lvl1pPr>
            <a:lvl2pPr marL="742913" indent="-285737"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2pPr>
            <a:lvl3pPr marL="1142942"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3pPr>
            <a:lvl4pPr marL="1600120"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4pPr>
            <a:lvl5pPr marL="2057298"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a:lstStyle>
          <a:p>
            <a:fld id="{9D7AA5CA-CBD2-2446-94F0-90E9D2D343D2}" type="datetime1">
              <a:rPr lang="en-GB" sz="1200">
                <a:latin typeface="+mn-lt"/>
              </a:rPr>
              <a:pPr/>
              <a:t>20/09/2021</a:t>
            </a:fld>
            <a:endParaRPr lang="en-US" sz="1200" dirty="0">
              <a:latin typeface="+mn-lt"/>
            </a:endParaRPr>
          </a:p>
        </p:txBody>
      </p:sp>
      <p:sp>
        <p:nvSpPr>
          <p:cNvPr id="7" name="Rectangle 6">
            <a:extLst>
              <a:ext uri="{FF2B5EF4-FFF2-40B4-BE49-F238E27FC236}">
                <a16:creationId xmlns:a16="http://schemas.microsoft.com/office/drawing/2014/main" id="{EF01557C-B185-4E89-B3CA-B7B71FB9D353}"/>
              </a:ext>
            </a:extLst>
          </p:cNvPr>
          <p:cNvSpPr/>
          <p:nvPr/>
        </p:nvSpPr>
        <p:spPr>
          <a:xfrm>
            <a:off x="187036" y="1859340"/>
            <a:ext cx="11817927" cy="2354491"/>
          </a:xfrm>
          <a:prstGeom prst="rect">
            <a:avLst/>
          </a:prstGeom>
        </p:spPr>
        <p:txBody>
          <a:bodyPr wrap="square">
            <a:spAutoFit/>
          </a:bodyPr>
          <a:lstStyle/>
          <a:p>
            <a:r>
              <a:rPr lang="en-US" sz="2100" b="1" dirty="0"/>
              <a:t>Step 6: </a:t>
            </a:r>
            <a:r>
              <a:rPr lang="en-US" sz="2100" dirty="0"/>
              <a:t>Subgroup TACT benchmarking exercise kicked off using CARE </a:t>
            </a:r>
            <a:r>
              <a:rPr lang="en-US" sz="2100" dirty="0">
                <a:solidFill>
                  <a:schemeClr val="bg1">
                    <a:lumMod val="50000"/>
                  </a:schemeClr>
                </a:solidFill>
              </a:rPr>
              <a:t>[Apr 2022]</a:t>
            </a:r>
          </a:p>
          <a:p>
            <a:endParaRPr lang="en-US" sz="2100" dirty="0"/>
          </a:p>
          <a:p>
            <a:r>
              <a:rPr lang="en-US" sz="2100" b="1" dirty="0"/>
              <a:t>Step 7: </a:t>
            </a:r>
            <a:r>
              <a:rPr lang="en-US" sz="2100" dirty="0"/>
              <a:t>First results from subgroup TACT analysis presented</a:t>
            </a:r>
            <a:r>
              <a:rPr lang="en-US" sz="2100" dirty="0">
                <a:solidFill>
                  <a:schemeClr val="bg1">
                    <a:lumMod val="50000"/>
                  </a:schemeClr>
                </a:solidFill>
              </a:rPr>
              <a:t> [Jun 2022]</a:t>
            </a:r>
          </a:p>
          <a:p>
            <a:endParaRPr lang="en-US" sz="2100" dirty="0">
              <a:solidFill>
                <a:schemeClr val="bg1">
                  <a:lumMod val="50000"/>
                </a:schemeClr>
              </a:solidFill>
            </a:endParaRPr>
          </a:p>
          <a:p>
            <a:r>
              <a:rPr lang="en-US" sz="2100" b="1" dirty="0"/>
              <a:t>Step 8: </a:t>
            </a:r>
            <a:r>
              <a:rPr lang="en-US" sz="2100" dirty="0"/>
              <a:t>Presentation of subgroup TACT benchmarking results at ACP wind resource conference </a:t>
            </a:r>
            <a:r>
              <a:rPr lang="en-US" sz="2100" dirty="0">
                <a:solidFill>
                  <a:schemeClr val="bg1">
                    <a:lumMod val="50000"/>
                  </a:schemeClr>
                </a:solidFill>
              </a:rPr>
              <a:t>[Sept 2022]</a:t>
            </a:r>
          </a:p>
          <a:p>
            <a:endParaRPr lang="en-US" sz="2100" dirty="0"/>
          </a:p>
          <a:p>
            <a:r>
              <a:rPr lang="en-US" sz="2100" b="1" dirty="0"/>
              <a:t>Step 9: </a:t>
            </a:r>
            <a:r>
              <a:rPr lang="en-US" sz="2100" dirty="0"/>
              <a:t>CFARS technical publication submission on benchmarking results </a:t>
            </a:r>
            <a:r>
              <a:rPr lang="en-US" sz="2100" dirty="0">
                <a:solidFill>
                  <a:schemeClr val="bg1">
                    <a:lumMod val="50000"/>
                  </a:schemeClr>
                </a:solidFill>
              </a:rPr>
              <a:t>[Spring 2023]</a:t>
            </a:r>
          </a:p>
        </p:txBody>
      </p:sp>
    </p:spTree>
    <p:extLst>
      <p:ext uri="{BB962C8B-B14F-4D97-AF65-F5344CB8AC3E}">
        <p14:creationId xmlns:p14="http://schemas.microsoft.com/office/powerpoint/2010/main" val="3047225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D129-A00C-9645-BB2E-9A12FB58CAD8}"/>
              </a:ext>
            </a:extLst>
          </p:cNvPr>
          <p:cNvSpPr>
            <a:spLocks noGrp="1"/>
          </p:cNvSpPr>
          <p:nvPr>
            <p:ph type="title"/>
          </p:nvPr>
        </p:nvSpPr>
        <p:spPr>
          <a:xfrm>
            <a:off x="443421" y="2704993"/>
            <a:ext cx="9206895" cy="504127"/>
          </a:xfrm>
        </p:spPr>
        <p:txBody>
          <a:bodyPr>
            <a:normAutofit fontScale="90000"/>
          </a:bodyPr>
          <a:lstStyle/>
          <a:p>
            <a:pPr algn="ctr"/>
            <a:r>
              <a:rPr lang="en-GB" dirty="0"/>
              <a:t>Subgroup White Paper Update</a:t>
            </a:r>
            <a:endParaRPr lang="en-US" dirty="0"/>
          </a:p>
        </p:txBody>
      </p:sp>
      <p:sp>
        <p:nvSpPr>
          <p:cNvPr id="4" name="Slide Number Placeholder 3">
            <a:extLst>
              <a:ext uri="{FF2B5EF4-FFF2-40B4-BE49-F238E27FC236}">
                <a16:creationId xmlns:a16="http://schemas.microsoft.com/office/drawing/2014/main" id="{59CA78D5-9A7E-574A-AF8E-3CE1B54EA390}"/>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23</a:t>
            </a:fld>
            <a:endParaRPr lang="en-US" dirty="0"/>
          </a:p>
        </p:txBody>
      </p:sp>
      <p:sp>
        <p:nvSpPr>
          <p:cNvPr id="6" name="Date Placeholder 3">
            <a:extLst>
              <a:ext uri="{FF2B5EF4-FFF2-40B4-BE49-F238E27FC236}">
                <a16:creationId xmlns:a16="http://schemas.microsoft.com/office/drawing/2014/main" id="{2325FC4F-F49A-4487-98D2-2CC9EC5223CE}"/>
              </a:ext>
            </a:extLst>
          </p:cNvPr>
          <p:cNvSpPr txBox="1">
            <a:spLocks/>
          </p:cNvSpPr>
          <p:nvPr/>
        </p:nvSpPr>
        <p:spPr>
          <a:xfrm>
            <a:off x="465668" y="6430306"/>
            <a:ext cx="1353517" cy="241572"/>
          </a:xfrm>
          <a:prstGeom prst="rect">
            <a:avLst/>
          </a:prstGeom>
        </p:spPr>
        <p:txBody>
          <a:bodyP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7AA5CA-CBD2-2446-94F0-90E9D2D343D2}" type="datetime1">
              <a:rPr lang="en-GB" sz="1200"/>
              <a:pPr/>
              <a:t>20/09/2021</a:t>
            </a:fld>
            <a:endParaRPr lang="en-US" sz="1200" dirty="0"/>
          </a:p>
        </p:txBody>
      </p:sp>
    </p:spTree>
    <p:extLst>
      <p:ext uri="{BB962C8B-B14F-4D97-AF65-F5344CB8AC3E}">
        <p14:creationId xmlns:p14="http://schemas.microsoft.com/office/powerpoint/2010/main" val="643785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F08064-9FAD-EA4A-8EF2-745B3FF49638}"/>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24</a:t>
            </a:fld>
            <a:endParaRPr lang="en-US" dirty="0"/>
          </a:p>
        </p:txBody>
      </p:sp>
      <p:sp>
        <p:nvSpPr>
          <p:cNvPr id="3" name="Title 2">
            <a:extLst>
              <a:ext uri="{FF2B5EF4-FFF2-40B4-BE49-F238E27FC236}">
                <a16:creationId xmlns:a16="http://schemas.microsoft.com/office/drawing/2014/main" id="{A96B5A65-F5AF-724E-B6FA-1B2D4BD9B768}"/>
              </a:ext>
            </a:extLst>
          </p:cNvPr>
          <p:cNvSpPr>
            <a:spLocks noGrp="1"/>
          </p:cNvSpPr>
          <p:nvPr>
            <p:ph type="title"/>
          </p:nvPr>
        </p:nvSpPr>
        <p:spPr/>
        <p:txBody>
          <a:bodyPr>
            <a:normAutofit fontScale="90000"/>
          </a:bodyPr>
          <a:lstStyle/>
          <a:p>
            <a:r>
              <a:rPr lang="en-US" dirty="0"/>
              <a:t>Subgroup White Paper # 1 Release</a:t>
            </a:r>
          </a:p>
        </p:txBody>
      </p:sp>
      <p:sp>
        <p:nvSpPr>
          <p:cNvPr id="6" name="Date Placeholder 3">
            <a:extLst>
              <a:ext uri="{FF2B5EF4-FFF2-40B4-BE49-F238E27FC236}">
                <a16:creationId xmlns:a16="http://schemas.microsoft.com/office/drawing/2014/main" id="{C546EDC8-7E43-4E7E-8C16-3CD3E42DA29C}"/>
              </a:ext>
            </a:extLst>
          </p:cNvPr>
          <p:cNvSpPr txBox="1">
            <a:spLocks/>
          </p:cNvSpPr>
          <p:nvPr/>
        </p:nvSpPr>
        <p:spPr>
          <a:xfrm>
            <a:off x="465668" y="6430306"/>
            <a:ext cx="1353517" cy="241572"/>
          </a:xfrm>
          <a:prstGeom prst="rect">
            <a:avLst/>
          </a:prstGeom>
        </p:spPr>
        <p:txBody>
          <a:bodyPr/>
          <a:lstStyle>
            <a:lvl1pPr marL="0" marR="0" indent="0" algn="l" defTabSz="457178" rtl="0" eaLnBrk="1" fontAlgn="auto" latinLnBrk="0" hangingPunct="1">
              <a:lnSpc>
                <a:spcPct val="100000"/>
              </a:lnSpc>
              <a:spcBef>
                <a:spcPct val="20000"/>
              </a:spcBef>
              <a:spcAft>
                <a:spcPts val="0"/>
              </a:spcAft>
              <a:buClrTx/>
              <a:buSzTx/>
              <a:buFont typeface="Arial"/>
              <a:buNone/>
              <a:tabLst/>
              <a:defRPr sz="900" b="0" i="0" kern="1200">
                <a:solidFill>
                  <a:schemeClr val="tx1"/>
                </a:solidFill>
                <a:latin typeface="Graphik Regular" charset="0"/>
                <a:ea typeface="Graphik Regular" charset="0"/>
                <a:cs typeface="Graphik Regular" charset="0"/>
              </a:defRPr>
            </a:lvl1pPr>
            <a:lvl2pPr marL="742913" indent="-285737"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2pPr>
            <a:lvl3pPr marL="1142942"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3pPr>
            <a:lvl4pPr marL="1600120"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4pPr>
            <a:lvl5pPr marL="2057298"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a:lstStyle>
          <a:p>
            <a:fld id="{9D7AA5CA-CBD2-2446-94F0-90E9D2D343D2}" type="datetime1">
              <a:rPr lang="en-GB" sz="1200">
                <a:latin typeface="+mn-lt"/>
              </a:rPr>
              <a:pPr/>
              <a:t>20/09/2021</a:t>
            </a:fld>
            <a:endParaRPr lang="en-US" sz="1200" dirty="0">
              <a:latin typeface="+mn-lt"/>
            </a:endParaRPr>
          </a:p>
        </p:txBody>
      </p:sp>
      <p:sp>
        <p:nvSpPr>
          <p:cNvPr id="5" name="TextBox 4">
            <a:extLst>
              <a:ext uri="{FF2B5EF4-FFF2-40B4-BE49-F238E27FC236}">
                <a16:creationId xmlns:a16="http://schemas.microsoft.com/office/drawing/2014/main" id="{F4AC3B5C-E9DA-475F-9AA4-A9997676A9C5}"/>
              </a:ext>
            </a:extLst>
          </p:cNvPr>
          <p:cNvSpPr txBox="1"/>
          <p:nvPr/>
        </p:nvSpPr>
        <p:spPr>
          <a:xfrm>
            <a:off x="325980" y="1788289"/>
            <a:ext cx="1175172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To be released September 27th (!) on </a:t>
            </a:r>
            <a:r>
              <a:rPr lang="en-US" sz="2000" dirty="0" err="1">
                <a:latin typeface="Arial" panose="020B0604020202020204" pitchFamily="34" charset="0"/>
                <a:cs typeface="Arial" panose="020B0604020202020204" pitchFamily="34" charset="0"/>
              </a:rPr>
              <a:t>Zenodo</a:t>
            </a:r>
            <a:r>
              <a:rPr lang="en-US" sz="2000" dirty="0">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hlinkClick r:id="rId2"/>
              </a:rPr>
              <a:t>https://zenodo.org/communities/cfars/about/</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Reviewed by industry thought-leaders and endorsements:</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IEA Task 32</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UL</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Natural Power</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WSP</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NREL</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DNV </a:t>
            </a:r>
          </a:p>
          <a:p>
            <a:pPr lvl="1"/>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highlight>
                  <a:srgbClr val="FFFF00"/>
                </a:highlight>
                <a:latin typeface="Arial" panose="020B0604020202020204" pitchFamily="34" charset="0"/>
                <a:cs typeface="Arial" panose="020B0604020202020204" pitchFamily="34" charset="0"/>
              </a:rPr>
              <a:t>Welcome your final read through and feedback by EOB Thursday, September 23rd</a:t>
            </a:r>
          </a:p>
          <a:p>
            <a:pPr marL="742950" lvl="1" indent="-285750">
              <a:buFont typeface="Arial" panose="020B0604020202020204" pitchFamily="34" charset="0"/>
              <a:buChar char="•"/>
            </a:pPr>
            <a:endParaRPr lang="en-US" sz="2000"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3672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D129-A00C-9645-BB2E-9A12FB58CAD8}"/>
              </a:ext>
            </a:extLst>
          </p:cNvPr>
          <p:cNvSpPr>
            <a:spLocks noGrp="1"/>
          </p:cNvSpPr>
          <p:nvPr>
            <p:ph type="title"/>
          </p:nvPr>
        </p:nvSpPr>
        <p:spPr>
          <a:xfrm>
            <a:off x="443421" y="2704993"/>
            <a:ext cx="9206895" cy="504127"/>
          </a:xfrm>
        </p:spPr>
        <p:txBody>
          <a:bodyPr>
            <a:normAutofit fontScale="90000"/>
          </a:bodyPr>
          <a:lstStyle/>
          <a:p>
            <a:pPr algn="ctr"/>
            <a:r>
              <a:rPr lang="en-US" dirty="0"/>
              <a:t>Upcoming ACP CFARS Pre-Conference Session</a:t>
            </a:r>
          </a:p>
        </p:txBody>
      </p:sp>
      <p:sp>
        <p:nvSpPr>
          <p:cNvPr id="4" name="Slide Number Placeholder 3">
            <a:extLst>
              <a:ext uri="{FF2B5EF4-FFF2-40B4-BE49-F238E27FC236}">
                <a16:creationId xmlns:a16="http://schemas.microsoft.com/office/drawing/2014/main" id="{59CA78D5-9A7E-574A-AF8E-3CE1B54EA390}"/>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25</a:t>
            </a:fld>
            <a:endParaRPr lang="en-US" dirty="0"/>
          </a:p>
        </p:txBody>
      </p:sp>
      <p:sp>
        <p:nvSpPr>
          <p:cNvPr id="6" name="Date Placeholder 3">
            <a:extLst>
              <a:ext uri="{FF2B5EF4-FFF2-40B4-BE49-F238E27FC236}">
                <a16:creationId xmlns:a16="http://schemas.microsoft.com/office/drawing/2014/main" id="{2325FC4F-F49A-4487-98D2-2CC9EC5223CE}"/>
              </a:ext>
            </a:extLst>
          </p:cNvPr>
          <p:cNvSpPr txBox="1">
            <a:spLocks/>
          </p:cNvSpPr>
          <p:nvPr/>
        </p:nvSpPr>
        <p:spPr>
          <a:xfrm>
            <a:off x="465668" y="6430306"/>
            <a:ext cx="1353517" cy="241572"/>
          </a:xfrm>
          <a:prstGeom prst="rect">
            <a:avLst/>
          </a:prstGeom>
        </p:spPr>
        <p:txBody>
          <a:bodyP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7AA5CA-CBD2-2446-94F0-90E9D2D343D2}" type="datetime1">
              <a:rPr lang="en-GB" sz="1200"/>
              <a:pPr/>
              <a:t>20/09/2021</a:t>
            </a:fld>
            <a:endParaRPr lang="en-US" sz="1200" dirty="0"/>
          </a:p>
        </p:txBody>
      </p:sp>
    </p:spTree>
    <p:extLst>
      <p:ext uri="{BB962C8B-B14F-4D97-AF65-F5344CB8AC3E}">
        <p14:creationId xmlns:p14="http://schemas.microsoft.com/office/powerpoint/2010/main" val="2145219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F08064-9FAD-EA4A-8EF2-745B3FF49638}"/>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26</a:t>
            </a:fld>
            <a:endParaRPr lang="en-US" dirty="0"/>
          </a:p>
        </p:txBody>
      </p:sp>
      <p:sp>
        <p:nvSpPr>
          <p:cNvPr id="3" name="Title 2">
            <a:extLst>
              <a:ext uri="{FF2B5EF4-FFF2-40B4-BE49-F238E27FC236}">
                <a16:creationId xmlns:a16="http://schemas.microsoft.com/office/drawing/2014/main" id="{A96B5A65-F5AF-724E-B6FA-1B2D4BD9B768}"/>
              </a:ext>
            </a:extLst>
          </p:cNvPr>
          <p:cNvSpPr>
            <a:spLocks noGrp="1"/>
          </p:cNvSpPr>
          <p:nvPr>
            <p:ph type="title"/>
          </p:nvPr>
        </p:nvSpPr>
        <p:spPr/>
        <p:txBody>
          <a:bodyPr>
            <a:noAutofit/>
          </a:bodyPr>
          <a:lstStyle/>
          <a:p>
            <a:r>
              <a:rPr lang="en-US" sz="2900" i="1" dirty="0"/>
              <a:t>CFARS - An Open Source Industry Approach to Accelerate the Acceptance of Remote Sensing in Wind Energy Assessment</a:t>
            </a:r>
            <a:r>
              <a:rPr lang="en-US" sz="2900" dirty="0"/>
              <a:t> </a:t>
            </a:r>
          </a:p>
        </p:txBody>
      </p:sp>
      <p:sp>
        <p:nvSpPr>
          <p:cNvPr id="6" name="Date Placeholder 3">
            <a:extLst>
              <a:ext uri="{FF2B5EF4-FFF2-40B4-BE49-F238E27FC236}">
                <a16:creationId xmlns:a16="http://schemas.microsoft.com/office/drawing/2014/main" id="{C546EDC8-7E43-4E7E-8C16-3CD3E42DA29C}"/>
              </a:ext>
            </a:extLst>
          </p:cNvPr>
          <p:cNvSpPr txBox="1">
            <a:spLocks/>
          </p:cNvSpPr>
          <p:nvPr/>
        </p:nvSpPr>
        <p:spPr>
          <a:xfrm>
            <a:off x="465668" y="6430306"/>
            <a:ext cx="1353517" cy="241572"/>
          </a:xfrm>
          <a:prstGeom prst="rect">
            <a:avLst/>
          </a:prstGeom>
        </p:spPr>
        <p:txBody>
          <a:bodyPr/>
          <a:lstStyle>
            <a:lvl1pPr marL="0" marR="0" indent="0" algn="l" defTabSz="457178" rtl="0" eaLnBrk="1" fontAlgn="auto" latinLnBrk="0" hangingPunct="1">
              <a:lnSpc>
                <a:spcPct val="100000"/>
              </a:lnSpc>
              <a:spcBef>
                <a:spcPct val="20000"/>
              </a:spcBef>
              <a:spcAft>
                <a:spcPts val="0"/>
              </a:spcAft>
              <a:buClrTx/>
              <a:buSzTx/>
              <a:buFont typeface="Arial"/>
              <a:buNone/>
              <a:tabLst/>
              <a:defRPr sz="900" b="0" i="0" kern="1200">
                <a:solidFill>
                  <a:schemeClr val="tx1"/>
                </a:solidFill>
                <a:latin typeface="Graphik Regular" charset="0"/>
                <a:ea typeface="Graphik Regular" charset="0"/>
                <a:cs typeface="Graphik Regular" charset="0"/>
              </a:defRPr>
            </a:lvl1pPr>
            <a:lvl2pPr marL="742913" indent="-285737"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2pPr>
            <a:lvl3pPr marL="1142942"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3pPr>
            <a:lvl4pPr marL="1600120"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4pPr>
            <a:lvl5pPr marL="2057298" indent="-228589" algn="l" defTabSz="457178" rtl="0" eaLnBrk="1" latinLnBrk="0" hangingPunct="1">
              <a:spcBef>
                <a:spcPct val="20000"/>
              </a:spcBef>
              <a:buFont typeface="Arial"/>
              <a:buChar char="»"/>
              <a:defRPr sz="2400" b="0" i="0" kern="1200">
                <a:solidFill>
                  <a:schemeClr val="tx2">
                    <a:lumMod val="50000"/>
                  </a:schemeClr>
                </a:solidFill>
                <a:latin typeface="Graphik Regular" charset="0"/>
                <a:ea typeface="Graphik Regular" charset="0"/>
                <a:cs typeface="Graphik Regular"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a:lstStyle>
          <a:p>
            <a:fld id="{9D7AA5CA-CBD2-2446-94F0-90E9D2D343D2}" type="datetime1">
              <a:rPr lang="en-GB" sz="1200">
                <a:latin typeface="+mn-lt"/>
              </a:rPr>
              <a:pPr/>
              <a:t>20/09/2021</a:t>
            </a:fld>
            <a:endParaRPr lang="en-US" sz="1200" dirty="0">
              <a:latin typeface="+mn-lt"/>
            </a:endParaRPr>
          </a:p>
        </p:txBody>
      </p:sp>
      <p:sp>
        <p:nvSpPr>
          <p:cNvPr id="4" name="TextBox 3">
            <a:extLst>
              <a:ext uri="{FF2B5EF4-FFF2-40B4-BE49-F238E27FC236}">
                <a16:creationId xmlns:a16="http://schemas.microsoft.com/office/drawing/2014/main" id="{35F19ACD-22B6-4020-8A7C-EE499953EA5E}"/>
              </a:ext>
            </a:extLst>
          </p:cNvPr>
          <p:cNvSpPr txBox="1"/>
          <p:nvPr/>
        </p:nvSpPr>
        <p:spPr>
          <a:xfrm>
            <a:off x="619125" y="2275980"/>
            <a:ext cx="1082040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Please join us at the ACP Resource &amp; Project Energy Assessment Virtual Summit</a:t>
            </a:r>
          </a:p>
          <a:p>
            <a:pPr marL="742950" lvl="1" indent="-285750">
              <a:buFont typeface="Arial" panose="020B0604020202020204" pitchFamily="34" charset="0"/>
              <a:buChar char="•"/>
            </a:pPr>
            <a:r>
              <a:rPr lang="en-US" sz="2400" dirty="0">
                <a:hlinkClick r:id="rId2"/>
              </a:rPr>
              <a:t>https://cleanpower.org/events/resource-project-energy-assessment-virtual-summit-2021/</a:t>
            </a:r>
            <a:r>
              <a:rPr lang="en-US" sz="2400" dirty="0"/>
              <a:t>  </a:t>
            </a:r>
          </a:p>
          <a:p>
            <a:pPr lvl="1"/>
            <a:endParaRPr lang="en-US" sz="2400" dirty="0"/>
          </a:p>
          <a:p>
            <a:pPr marL="285750" indent="-285750">
              <a:buFont typeface="Arial" panose="020B0604020202020204" pitchFamily="34" charset="0"/>
              <a:buChar char="•"/>
            </a:pPr>
            <a:r>
              <a:rPr lang="en-US" sz="2400" b="1" dirty="0"/>
              <a:t>Date/Time: </a:t>
            </a:r>
            <a:r>
              <a:rPr lang="en-US" sz="2400" dirty="0"/>
              <a:t>Monday, September 27</a:t>
            </a:r>
            <a:r>
              <a:rPr lang="en-US" sz="2400" baseline="30000" dirty="0"/>
              <a:t>th</a:t>
            </a:r>
            <a:r>
              <a:rPr lang="en-US" sz="2400" dirty="0"/>
              <a:t>, 12:00-1:30PM Central USA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Session Details:</a:t>
            </a:r>
          </a:p>
          <a:p>
            <a:pPr marL="742950" lvl="1" indent="-285750">
              <a:buFont typeface="Arial" panose="020B0604020202020204" pitchFamily="34" charset="0"/>
              <a:buChar char="•"/>
            </a:pPr>
            <a:r>
              <a:rPr lang="en-US" sz="2400" dirty="0"/>
              <a:t>Moderator: Neil Adams, Manager Offshore Wind, The Carbon Trust</a:t>
            </a:r>
          </a:p>
          <a:p>
            <a:pPr marL="742950" lvl="1" indent="-285750">
              <a:buFont typeface="Arial" panose="020B0604020202020204" pitchFamily="34" charset="0"/>
              <a:buChar char="•"/>
            </a:pPr>
            <a:r>
              <a:rPr lang="en-US" sz="2400" dirty="0"/>
              <a:t>Updates from each CFARS subgroup</a:t>
            </a:r>
          </a:p>
          <a:p>
            <a:pPr marL="1200150" lvl="2" indent="-285750">
              <a:buFont typeface="Arial" panose="020B0604020202020204" pitchFamily="34" charset="0"/>
              <a:buChar char="•"/>
            </a:pPr>
            <a:endParaRPr lang="en-US" sz="2400" b="1" dirty="0"/>
          </a:p>
          <a:p>
            <a:endParaRPr lang="en-US" sz="2400" dirty="0"/>
          </a:p>
        </p:txBody>
      </p:sp>
    </p:spTree>
    <p:extLst>
      <p:ext uri="{BB962C8B-B14F-4D97-AF65-F5344CB8AC3E}">
        <p14:creationId xmlns:p14="http://schemas.microsoft.com/office/powerpoint/2010/main" val="4092102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D129-A00C-9645-BB2E-9A12FB58CAD8}"/>
              </a:ext>
            </a:extLst>
          </p:cNvPr>
          <p:cNvSpPr>
            <a:spLocks noGrp="1"/>
          </p:cNvSpPr>
          <p:nvPr>
            <p:ph type="title"/>
          </p:nvPr>
        </p:nvSpPr>
        <p:spPr>
          <a:xfrm>
            <a:off x="443421" y="2704993"/>
            <a:ext cx="9206895" cy="504127"/>
          </a:xfrm>
        </p:spPr>
        <p:txBody>
          <a:bodyPr>
            <a:normAutofit fontScale="90000"/>
          </a:bodyPr>
          <a:lstStyle/>
          <a:p>
            <a:pPr algn="ctr"/>
            <a:r>
              <a:rPr lang="en-US" dirty="0"/>
              <a:t>Key Take </a:t>
            </a:r>
            <a:r>
              <a:rPr lang="en-US" dirty="0" err="1"/>
              <a:t>Aways</a:t>
            </a:r>
            <a:endParaRPr lang="en-US" dirty="0"/>
          </a:p>
        </p:txBody>
      </p:sp>
      <p:sp>
        <p:nvSpPr>
          <p:cNvPr id="4" name="Slide Number Placeholder 3">
            <a:extLst>
              <a:ext uri="{FF2B5EF4-FFF2-40B4-BE49-F238E27FC236}">
                <a16:creationId xmlns:a16="http://schemas.microsoft.com/office/drawing/2014/main" id="{59CA78D5-9A7E-574A-AF8E-3CE1B54EA390}"/>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27</a:t>
            </a:fld>
            <a:endParaRPr lang="en-US" dirty="0"/>
          </a:p>
        </p:txBody>
      </p:sp>
      <p:sp>
        <p:nvSpPr>
          <p:cNvPr id="6" name="Date Placeholder 3">
            <a:extLst>
              <a:ext uri="{FF2B5EF4-FFF2-40B4-BE49-F238E27FC236}">
                <a16:creationId xmlns:a16="http://schemas.microsoft.com/office/drawing/2014/main" id="{2325FC4F-F49A-4487-98D2-2CC9EC5223CE}"/>
              </a:ext>
            </a:extLst>
          </p:cNvPr>
          <p:cNvSpPr txBox="1">
            <a:spLocks/>
          </p:cNvSpPr>
          <p:nvPr/>
        </p:nvSpPr>
        <p:spPr>
          <a:xfrm>
            <a:off x="465668" y="6430306"/>
            <a:ext cx="1353517" cy="241572"/>
          </a:xfrm>
          <a:prstGeom prst="rect">
            <a:avLst/>
          </a:prstGeom>
        </p:spPr>
        <p:txBody>
          <a:bodyP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7AA5CA-CBD2-2446-94F0-90E9D2D343D2}" type="datetime1">
              <a:rPr lang="en-GB" sz="1200"/>
              <a:pPr/>
              <a:t>20/09/2021</a:t>
            </a:fld>
            <a:endParaRPr lang="en-US" sz="1200" dirty="0"/>
          </a:p>
        </p:txBody>
      </p:sp>
    </p:spTree>
    <p:extLst>
      <p:ext uri="{BB962C8B-B14F-4D97-AF65-F5344CB8AC3E}">
        <p14:creationId xmlns:p14="http://schemas.microsoft.com/office/powerpoint/2010/main" val="968031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F4CA-690A-4053-A8A1-361AEA2444A3}"/>
              </a:ext>
            </a:extLst>
          </p:cNvPr>
          <p:cNvSpPr>
            <a:spLocks noGrp="1"/>
          </p:cNvSpPr>
          <p:nvPr>
            <p:ph type="title"/>
          </p:nvPr>
        </p:nvSpPr>
        <p:spPr/>
        <p:txBody>
          <a:bodyPr>
            <a:normAutofit fontScale="90000"/>
          </a:bodyPr>
          <a:lstStyle/>
          <a:p>
            <a:r>
              <a:rPr lang="en-GB" dirty="0"/>
              <a:t>Summary &amp; Next Steps</a:t>
            </a:r>
          </a:p>
        </p:txBody>
      </p:sp>
      <p:sp>
        <p:nvSpPr>
          <p:cNvPr id="3" name="Text Placeholder 2">
            <a:extLst>
              <a:ext uri="{FF2B5EF4-FFF2-40B4-BE49-F238E27FC236}">
                <a16:creationId xmlns:a16="http://schemas.microsoft.com/office/drawing/2014/main" id="{3746E029-EDED-40C9-9217-DA9B90E3F9F6}"/>
              </a:ext>
            </a:extLst>
          </p:cNvPr>
          <p:cNvSpPr>
            <a:spLocks noGrp="1"/>
          </p:cNvSpPr>
          <p:nvPr>
            <p:ph type="body" sz="quarter" idx="10"/>
          </p:nvPr>
        </p:nvSpPr>
        <p:spPr>
          <a:xfrm>
            <a:off x="258449" y="1710200"/>
            <a:ext cx="6418576" cy="5057775"/>
          </a:xfrm>
        </p:spPr>
        <p:txBody>
          <a:bodyPr>
            <a:normAutofit/>
          </a:bodyPr>
          <a:lstStyle/>
          <a:p>
            <a:r>
              <a:rPr lang="en-GB" sz="2000" dirty="0"/>
              <a:t>Exciting new collaborations with Vestas announced and strengthening collaboration with NREL</a:t>
            </a:r>
          </a:p>
          <a:p>
            <a:endParaRPr lang="en-GB" sz="2000" dirty="0"/>
          </a:p>
          <a:p>
            <a:r>
              <a:rPr lang="en-GB" sz="2000" dirty="0"/>
              <a:t>Prior to running the TACT benchmarking exercise, one promising RSD TI adjustment method will be optimized and included in TACT</a:t>
            </a:r>
          </a:p>
          <a:p>
            <a:endParaRPr lang="en-GB" sz="2000" dirty="0"/>
          </a:p>
          <a:p>
            <a:r>
              <a:rPr lang="en-GB" sz="2000" dirty="0"/>
              <a:t>Call for subgroup participants to gather datasets for CARE and TACT benchmarking exercise</a:t>
            </a:r>
          </a:p>
          <a:p>
            <a:endParaRPr lang="en-GB" sz="2000" dirty="0"/>
          </a:p>
          <a:p>
            <a:r>
              <a:rPr lang="en-GB" sz="2000" dirty="0"/>
              <a:t>White paper #1 summarizing subgroup’s past analyses to be released imminently – final feedback welcomed!</a:t>
            </a:r>
          </a:p>
          <a:p>
            <a:endParaRPr lang="en-GB" sz="2000" dirty="0"/>
          </a:p>
        </p:txBody>
      </p:sp>
      <p:sp>
        <p:nvSpPr>
          <p:cNvPr id="4" name="Slide Number Placeholder 3">
            <a:extLst>
              <a:ext uri="{FF2B5EF4-FFF2-40B4-BE49-F238E27FC236}">
                <a16:creationId xmlns:a16="http://schemas.microsoft.com/office/drawing/2014/main" id="{9E8504B2-1FC9-4DE9-9428-1AB990D12731}"/>
              </a:ext>
            </a:extLst>
          </p:cNvPr>
          <p:cNvSpPr>
            <a:spLocks noGrp="1"/>
          </p:cNvSpPr>
          <p:nvPr>
            <p:ph type="sldNum" sz="quarter" idx="12"/>
          </p:nvPr>
        </p:nvSpPr>
        <p:spPr/>
        <p:txBody>
          <a:bodyPr/>
          <a:lstStyle/>
          <a:p>
            <a:fld id="{103585CB-3736-284F-9815-5D7ADF33E485}" type="slidenum">
              <a:rPr lang="en-US" smtClean="0"/>
              <a:pPr/>
              <a:t>28</a:t>
            </a:fld>
            <a:endParaRPr lang="en-US" dirty="0"/>
          </a:p>
        </p:txBody>
      </p:sp>
    </p:spTree>
    <p:extLst>
      <p:ext uri="{BB962C8B-B14F-4D97-AF65-F5344CB8AC3E}">
        <p14:creationId xmlns:p14="http://schemas.microsoft.com/office/powerpoint/2010/main" val="3932162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D129-A00C-9645-BB2E-9A12FB58CAD8}"/>
              </a:ext>
            </a:extLst>
          </p:cNvPr>
          <p:cNvSpPr>
            <a:spLocks noGrp="1"/>
          </p:cNvSpPr>
          <p:nvPr>
            <p:ph type="title"/>
          </p:nvPr>
        </p:nvSpPr>
        <p:spPr>
          <a:xfrm>
            <a:off x="443421" y="2704993"/>
            <a:ext cx="9206895" cy="504127"/>
          </a:xfrm>
        </p:spPr>
        <p:txBody>
          <a:bodyPr>
            <a:normAutofit fontScale="90000"/>
          </a:bodyPr>
          <a:lstStyle/>
          <a:p>
            <a:pPr algn="ctr"/>
            <a:r>
              <a:rPr lang="en-GB" dirty="0"/>
              <a:t>Discussion / Q&amp;A</a:t>
            </a:r>
            <a:endParaRPr lang="en-US" dirty="0"/>
          </a:p>
        </p:txBody>
      </p:sp>
      <p:sp>
        <p:nvSpPr>
          <p:cNvPr id="4" name="Slide Number Placeholder 3">
            <a:extLst>
              <a:ext uri="{FF2B5EF4-FFF2-40B4-BE49-F238E27FC236}">
                <a16:creationId xmlns:a16="http://schemas.microsoft.com/office/drawing/2014/main" id="{59CA78D5-9A7E-574A-AF8E-3CE1B54EA390}"/>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29</a:t>
            </a:fld>
            <a:endParaRPr lang="en-US" dirty="0"/>
          </a:p>
        </p:txBody>
      </p:sp>
      <p:sp>
        <p:nvSpPr>
          <p:cNvPr id="6" name="Date Placeholder 3">
            <a:extLst>
              <a:ext uri="{FF2B5EF4-FFF2-40B4-BE49-F238E27FC236}">
                <a16:creationId xmlns:a16="http://schemas.microsoft.com/office/drawing/2014/main" id="{2325FC4F-F49A-4487-98D2-2CC9EC5223CE}"/>
              </a:ext>
            </a:extLst>
          </p:cNvPr>
          <p:cNvSpPr txBox="1">
            <a:spLocks/>
          </p:cNvSpPr>
          <p:nvPr/>
        </p:nvSpPr>
        <p:spPr>
          <a:xfrm>
            <a:off x="465668" y="6430306"/>
            <a:ext cx="1353517" cy="241572"/>
          </a:xfrm>
          <a:prstGeom prst="rect">
            <a:avLst/>
          </a:prstGeom>
        </p:spPr>
        <p:txBody>
          <a:bodyP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7AA5CA-CBD2-2446-94F0-90E9D2D343D2}" type="datetime1">
              <a:rPr lang="en-GB" sz="1200"/>
              <a:pPr/>
              <a:t>20/09/2021</a:t>
            </a:fld>
            <a:endParaRPr lang="en-US" sz="1200" dirty="0"/>
          </a:p>
        </p:txBody>
      </p:sp>
    </p:spTree>
    <p:extLst>
      <p:ext uri="{BB962C8B-B14F-4D97-AF65-F5344CB8AC3E}">
        <p14:creationId xmlns:p14="http://schemas.microsoft.com/office/powerpoint/2010/main" val="3699541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25AF-6ED5-044A-ADF6-64A9105646CD}"/>
              </a:ext>
            </a:extLst>
          </p:cNvPr>
          <p:cNvSpPr>
            <a:spLocks noGrp="1"/>
          </p:cNvSpPr>
          <p:nvPr>
            <p:ph type="title"/>
          </p:nvPr>
        </p:nvSpPr>
        <p:spPr/>
        <p:txBody>
          <a:bodyPr>
            <a:normAutofit fontScale="90000"/>
          </a:bodyPr>
          <a:lstStyle/>
          <a:p>
            <a:r>
              <a:rPr lang="en-US" dirty="0"/>
              <a:t>Linked in Connecting</a:t>
            </a:r>
          </a:p>
        </p:txBody>
      </p:sp>
      <p:sp>
        <p:nvSpPr>
          <p:cNvPr id="4" name="Slide Number Placeholder 3">
            <a:extLst>
              <a:ext uri="{FF2B5EF4-FFF2-40B4-BE49-F238E27FC236}">
                <a16:creationId xmlns:a16="http://schemas.microsoft.com/office/drawing/2014/main" id="{FCF200B2-7E0D-3D47-A721-56C58B758E72}"/>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3</a:t>
            </a:fld>
            <a:endParaRPr lang="en-US" dirty="0"/>
          </a:p>
        </p:txBody>
      </p:sp>
      <p:sp>
        <p:nvSpPr>
          <p:cNvPr id="6" name="Date Placeholder 3">
            <a:extLst>
              <a:ext uri="{FF2B5EF4-FFF2-40B4-BE49-F238E27FC236}">
                <a16:creationId xmlns:a16="http://schemas.microsoft.com/office/drawing/2014/main" id="{E956AF3C-4686-43A2-A388-6B02DF4F1CD6}"/>
              </a:ext>
            </a:extLst>
          </p:cNvPr>
          <p:cNvSpPr txBox="1">
            <a:spLocks/>
          </p:cNvSpPr>
          <p:nvPr/>
        </p:nvSpPr>
        <p:spPr>
          <a:xfrm>
            <a:off x="465668" y="6430306"/>
            <a:ext cx="1353517" cy="241572"/>
          </a:xfrm>
          <a:prstGeom prst="rect">
            <a:avLst/>
          </a:prstGeom>
        </p:spPr>
        <p:txBody>
          <a:bodyP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7AA5CA-CBD2-2446-94F0-90E9D2D343D2}" type="datetime1">
              <a:rPr lang="en-GB" sz="1200"/>
              <a:pPr/>
              <a:t>20/09/2021</a:t>
            </a:fld>
            <a:endParaRPr lang="en-US" sz="1200" dirty="0"/>
          </a:p>
        </p:txBody>
      </p:sp>
      <p:pic>
        <p:nvPicPr>
          <p:cNvPr id="3" name="Picture 2">
            <a:extLst>
              <a:ext uri="{FF2B5EF4-FFF2-40B4-BE49-F238E27FC236}">
                <a16:creationId xmlns:a16="http://schemas.microsoft.com/office/drawing/2014/main" id="{44523B8C-5AEF-7943-8D3D-7355383A8BCE}"/>
              </a:ext>
            </a:extLst>
          </p:cNvPr>
          <p:cNvPicPr>
            <a:picLocks noChangeAspect="1"/>
          </p:cNvPicPr>
          <p:nvPr/>
        </p:nvPicPr>
        <p:blipFill>
          <a:blip r:embed="rId2"/>
          <a:stretch>
            <a:fillRect/>
          </a:stretch>
        </p:blipFill>
        <p:spPr>
          <a:xfrm>
            <a:off x="844731" y="2186364"/>
            <a:ext cx="7044146" cy="2485272"/>
          </a:xfrm>
          <a:prstGeom prst="rect">
            <a:avLst/>
          </a:prstGeom>
        </p:spPr>
      </p:pic>
    </p:spTree>
    <p:extLst>
      <p:ext uri="{BB962C8B-B14F-4D97-AF65-F5344CB8AC3E}">
        <p14:creationId xmlns:p14="http://schemas.microsoft.com/office/powerpoint/2010/main" val="2357018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5298-E911-444A-85BA-B745C3094F39}"/>
              </a:ext>
            </a:extLst>
          </p:cNvPr>
          <p:cNvSpPr>
            <a:spLocks noGrp="1"/>
          </p:cNvSpPr>
          <p:nvPr>
            <p:ph type="title"/>
          </p:nvPr>
        </p:nvSpPr>
        <p:spPr>
          <a:xfrm>
            <a:off x="443421" y="971443"/>
            <a:ext cx="9206895" cy="2343257"/>
          </a:xfrm>
        </p:spPr>
        <p:txBody>
          <a:bodyPr>
            <a:normAutofit/>
          </a:bodyPr>
          <a:lstStyle/>
          <a:p>
            <a:r>
              <a:rPr lang="en-GB" sz="4400" dirty="0"/>
              <a:t>Back-Up</a:t>
            </a:r>
          </a:p>
        </p:txBody>
      </p:sp>
      <p:sp>
        <p:nvSpPr>
          <p:cNvPr id="4" name="Slide Number Placeholder 3">
            <a:extLst>
              <a:ext uri="{FF2B5EF4-FFF2-40B4-BE49-F238E27FC236}">
                <a16:creationId xmlns:a16="http://schemas.microsoft.com/office/drawing/2014/main" id="{29A360B0-5E58-4691-AC4D-09599E7C058C}"/>
              </a:ext>
            </a:extLst>
          </p:cNvPr>
          <p:cNvSpPr>
            <a:spLocks noGrp="1"/>
          </p:cNvSpPr>
          <p:nvPr>
            <p:ph type="sldNum" sz="quarter" idx="12"/>
          </p:nvPr>
        </p:nvSpPr>
        <p:spPr/>
        <p:txBody>
          <a:bodyPr/>
          <a:lstStyle/>
          <a:p>
            <a:fld id="{103585CB-3736-284F-9815-5D7ADF33E485}" type="slidenum">
              <a:rPr lang="en-US" smtClean="0"/>
              <a:pPr/>
              <a:t>30</a:t>
            </a:fld>
            <a:endParaRPr lang="en-US" dirty="0"/>
          </a:p>
        </p:txBody>
      </p:sp>
      <p:sp>
        <p:nvSpPr>
          <p:cNvPr id="5" name="Date Placeholder 3">
            <a:extLst>
              <a:ext uri="{FF2B5EF4-FFF2-40B4-BE49-F238E27FC236}">
                <a16:creationId xmlns:a16="http://schemas.microsoft.com/office/drawing/2014/main" id="{86079256-4C56-4DB5-8443-5DA574F8F42E}"/>
              </a:ext>
            </a:extLst>
          </p:cNvPr>
          <p:cNvSpPr txBox="1">
            <a:spLocks/>
          </p:cNvSpPr>
          <p:nvPr/>
        </p:nvSpPr>
        <p:spPr>
          <a:xfrm>
            <a:off x="465668" y="6430306"/>
            <a:ext cx="1353517" cy="241572"/>
          </a:xfrm>
          <a:prstGeom prst="rect">
            <a:avLst/>
          </a:prstGeom>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7AA5CA-CBD2-2446-94F0-90E9D2D343D2}" type="datetime1">
              <a:rPr lang="en-GB" sz="1200"/>
              <a:pPr/>
              <a:t>20/09/2021</a:t>
            </a:fld>
            <a:endParaRPr lang="en-US" sz="1200" dirty="0"/>
          </a:p>
        </p:txBody>
      </p:sp>
    </p:spTree>
    <p:extLst>
      <p:ext uri="{BB962C8B-B14F-4D97-AF65-F5344CB8AC3E}">
        <p14:creationId xmlns:p14="http://schemas.microsoft.com/office/powerpoint/2010/main" val="2145811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116EAA-5047-4E9C-B08D-5232777730D6}"/>
              </a:ext>
            </a:extLst>
          </p:cNvPr>
          <p:cNvSpPr>
            <a:spLocks noGrp="1"/>
          </p:cNvSpPr>
          <p:nvPr>
            <p:ph type="sldNum" sz="quarter" idx="10"/>
          </p:nvPr>
        </p:nvSpPr>
        <p:spPr/>
        <p:txBody>
          <a:bodyPr/>
          <a:lstStyle/>
          <a:p>
            <a:pPr>
              <a:defRPr/>
            </a:pPr>
            <a:fld id="{D781A3D0-94F4-433B-807F-7B6F6CFF0DB7}" type="slidenum">
              <a:rPr lang="en-US" altLang="en-US" smtClean="0"/>
              <a:pPr>
                <a:defRPr/>
              </a:pPr>
              <a:t>31</a:t>
            </a:fld>
            <a:endParaRPr lang="en-US" altLang="en-US" dirty="0"/>
          </a:p>
        </p:txBody>
      </p:sp>
      <p:sp>
        <p:nvSpPr>
          <p:cNvPr id="5" name="Rectangle: Rounded Corners 4">
            <a:extLst>
              <a:ext uri="{FF2B5EF4-FFF2-40B4-BE49-F238E27FC236}">
                <a16:creationId xmlns:a16="http://schemas.microsoft.com/office/drawing/2014/main" id="{036FFB2B-8FC6-4E92-9F9F-6E390E77C973}"/>
              </a:ext>
            </a:extLst>
          </p:cNvPr>
          <p:cNvSpPr/>
          <p:nvPr/>
        </p:nvSpPr>
        <p:spPr>
          <a:xfrm>
            <a:off x="559837" y="3801406"/>
            <a:ext cx="2725783" cy="1088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Participants sends zipped data file to NREL </a:t>
            </a:r>
          </a:p>
          <a:p>
            <a:pPr algn="ctr"/>
            <a:r>
              <a:rPr lang="en-US" dirty="0"/>
              <a:t>(TBD on details)</a:t>
            </a:r>
          </a:p>
        </p:txBody>
      </p:sp>
      <p:sp>
        <p:nvSpPr>
          <p:cNvPr id="6" name="Arrow: Right 5">
            <a:extLst>
              <a:ext uri="{FF2B5EF4-FFF2-40B4-BE49-F238E27FC236}">
                <a16:creationId xmlns:a16="http://schemas.microsoft.com/office/drawing/2014/main" id="{7B686D49-8D88-4F52-86B5-09B30DDB058C}"/>
              </a:ext>
            </a:extLst>
          </p:cNvPr>
          <p:cNvSpPr/>
          <p:nvPr/>
        </p:nvSpPr>
        <p:spPr>
          <a:xfrm>
            <a:off x="3599126" y="3923326"/>
            <a:ext cx="857794" cy="69668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81B26F0-2C19-4F41-939D-0930F104B8D4}"/>
              </a:ext>
            </a:extLst>
          </p:cNvPr>
          <p:cNvSpPr/>
          <p:nvPr/>
        </p:nvSpPr>
        <p:spPr>
          <a:xfrm>
            <a:off x="4770426" y="3801406"/>
            <a:ext cx="2725783" cy="1088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NREL run phase 3 tool </a:t>
            </a:r>
          </a:p>
          <a:p>
            <a:pPr algn="ctr"/>
            <a:r>
              <a:rPr lang="en-US" dirty="0"/>
              <a:t>(Python opensource)</a:t>
            </a:r>
          </a:p>
        </p:txBody>
      </p:sp>
      <p:sp>
        <p:nvSpPr>
          <p:cNvPr id="9" name="Rectangle: Rounded Corners 8">
            <a:extLst>
              <a:ext uri="{FF2B5EF4-FFF2-40B4-BE49-F238E27FC236}">
                <a16:creationId xmlns:a16="http://schemas.microsoft.com/office/drawing/2014/main" id="{DDC46D00-EEC9-44AB-BD52-35FA3516FF97}"/>
              </a:ext>
            </a:extLst>
          </p:cNvPr>
          <p:cNvSpPr/>
          <p:nvPr/>
        </p:nvSpPr>
        <p:spPr>
          <a:xfrm>
            <a:off x="8802487" y="3801406"/>
            <a:ext cx="2725783" cy="1088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NREL shares result output statistics with CFARS SS subgroup</a:t>
            </a:r>
          </a:p>
        </p:txBody>
      </p:sp>
      <p:sp>
        <p:nvSpPr>
          <p:cNvPr id="10" name="Arrow: Right 9">
            <a:extLst>
              <a:ext uri="{FF2B5EF4-FFF2-40B4-BE49-F238E27FC236}">
                <a16:creationId xmlns:a16="http://schemas.microsoft.com/office/drawing/2014/main" id="{FF4BCD79-26E4-4582-A327-B964F2461197}"/>
              </a:ext>
            </a:extLst>
          </p:cNvPr>
          <p:cNvSpPr/>
          <p:nvPr/>
        </p:nvSpPr>
        <p:spPr>
          <a:xfrm>
            <a:off x="7720451" y="3940235"/>
            <a:ext cx="857794" cy="69668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1228A4F-33C1-4A68-89AD-FD6C6FBEFEFE}"/>
              </a:ext>
            </a:extLst>
          </p:cNvPr>
          <p:cNvSpPr txBox="1"/>
          <p:nvPr/>
        </p:nvSpPr>
        <p:spPr>
          <a:xfrm>
            <a:off x="8699542" y="3432074"/>
            <a:ext cx="3775486" cy="369332"/>
          </a:xfrm>
          <a:prstGeom prst="rect">
            <a:avLst/>
          </a:prstGeom>
          <a:noFill/>
        </p:spPr>
        <p:txBody>
          <a:bodyPr wrap="square" rtlCol="0">
            <a:spAutoFit/>
          </a:bodyPr>
          <a:lstStyle/>
          <a:p>
            <a:r>
              <a:rPr lang="en-US" i="1" dirty="0"/>
              <a:t>See example Phase 3 output file</a:t>
            </a:r>
          </a:p>
        </p:txBody>
      </p:sp>
      <p:sp>
        <p:nvSpPr>
          <p:cNvPr id="13" name="Title 1">
            <a:extLst>
              <a:ext uri="{FF2B5EF4-FFF2-40B4-BE49-F238E27FC236}">
                <a16:creationId xmlns:a16="http://schemas.microsoft.com/office/drawing/2014/main" id="{20CA4F41-CAA8-43C4-B9B2-838D556D26FB}"/>
              </a:ext>
            </a:extLst>
          </p:cNvPr>
          <p:cNvSpPr>
            <a:spLocks noGrp="1"/>
          </p:cNvSpPr>
          <p:nvPr>
            <p:ph type="title"/>
          </p:nvPr>
        </p:nvSpPr>
        <p:spPr>
          <a:xfrm>
            <a:off x="-196323" y="225486"/>
            <a:ext cx="10560929" cy="362055"/>
          </a:xfrm>
        </p:spPr>
        <p:txBody>
          <a:bodyPr/>
          <a:lstStyle/>
          <a:p>
            <a:r>
              <a:rPr lang="en-US" sz="3600" dirty="0">
                <a:solidFill>
                  <a:schemeClr val="tx1"/>
                </a:solidFill>
                <a:latin typeface="+mn-lt"/>
                <a:cs typeface="Arial" panose="020B0604020202020204" pitchFamily="34" charset="0"/>
              </a:rPr>
              <a:t>Running Phase 3a Tool </a:t>
            </a:r>
          </a:p>
        </p:txBody>
      </p:sp>
      <p:pic>
        <p:nvPicPr>
          <p:cNvPr id="11" name="Picture 10">
            <a:extLst>
              <a:ext uri="{FF2B5EF4-FFF2-40B4-BE49-F238E27FC236}">
                <a16:creationId xmlns:a16="http://schemas.microsoft.com/office/drawing/2014/main" id="{779712D5-4FE3-4C85-993E-AE42D41058DB}"/>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E8315A9B-3B7B-4A8B-8DAE-2FF6EC177047}"/>
              </a:ext>
            </a:extLst>
          </p:cNvPr>
          <p:cNvSpPr txBox="1"/>
          <p:nvPr/>
        </p:nvSpPr>
        <p:spPr>
          <a:xfrm>
            <a:off x="247918" y="903780"/>
            <a:ext cx="9931780" cy="646331"/>
          </a:xfrm>
          <a:prstGeom prst="rect">
            <a:avLst/>
          </a:prstGeom>
          <a:noFill/>
        </p:spPr>
        <p:txBody>
          <a:bodyPr wrap="square" rtlCol="0">
            <a:spAutoFit/>
          </a:bodyPr>
          <a:lstStyle/>
          <a:p>
            <a:r>
              <a:rPr lang="en-US" dirty="0"/>
              <a:t>Benefit that L-TERRA’s machine learning model </a:t>
            </a:r>
            <a:r>
              <a:rPr lang="en-US" b="1" dirty="0"/>
              <a:t>can train and build model on entire CFARS group datasets</a:t>
            </a:r>
            <a:r>
              <a:rPr lang="en-US" dirty="0"/>
              <a:t>, thus likely lead to </a:t>
            </a:r>
            <a:r>
              <a:rPr lang="en-US" b="1" dirty="0"/>
              <a:t>a more accurate global (no collocated met mast)  lidar TI correction model</a:t>
            </a:r>
          </a:p>
        </p:txBody>
      </p:sp>
      <p:sp>
        <p:nvSpPr>
          <p:cNvPr id="15" name="Rectangle: Rounded Corners 14">
            <a:extLst>
              <a:ext uri="{FF2B5EF4-FFF2-40B4-BE49-F238E27FC236}">
                <a16:creationId xmlns:a16="http://schemas.microsoft.com/office/drawing/2014/main" id="{CE4DCEAC-338E-41F7-9E10-421470FBE358}"/>
              </a:ext>
            </a:extLst>
          </p:cNvPr>
          <p:cNvSpPr/>
          <p:nvPr/>
        </p:nvSpPr>
        <p:spPr>
          <a:xfrm>
            <a:off x="559837" y="1743525"/>
            <a:ext cx="2725783" cy="1088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Participants prepare datasets (phase 3 data request criteria)</a:t>
            </a:r>
          </a:p>
        </p:txBody>
      </p:sp>
      <p:sp>
        <p:nvSpPr>
          <p:cNvPr id="16" name="Arrow: Right 15">
            <a:extLst>
              <a:ext uri="{FF2B5EF4-FFF2-40B4-BE49-F238E27FC236}">
                <a16:creationId xmlns:a16="http://schemas.microsoft.com/office/drawing/2014/main" id="{B28ED3D8-15B2-4BFE-86DB-E5B44E9F35C4}"/>
              </a:ext>
            </a:extLst>
          </p:cNvPr>
          <p:cNvSpPr/>
          <p:nvPr/>
        </p:nvSpPr>
        <p:spPr>
          <a:xfrm rot="5400000">
            <a:off x="1390881" y="2963152"/>
            <a:ext cx="857794" cy="69668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105CFF5-6469-492F-A517-BD2016A94E67}"/>
              </a:ext>
            </a:extLst>
          </p:cNvPr>
          <p:cNvSpPr txBox="1"/>
          <p:nvPr/>
        </p:nvSpPr>
        <p:spPr>
          <a:xfrm>
            <a:off x="1773748" y="5353642"/>
            <a:ext cx="6092891" cy="646331"/>
          </a:xfrm>
          <a:prstGeom prst="rect">
            <a:avLst/>
          </a:prstGeom>
          <a:noFill/>
        </p:spPr>
        <p:txBody>
          <a:bodyPr wrap="square" rtlCol="0">
            <a:spAutoFit/>
          </a:bodyPr>
          <a:lstStyle/>
          <a:p>
            <a:r>
              <a:rPr lang="en-US" dirty="0">
                <a:highlight>
                  <a:srgbClr val="FFFF00"/>
                </a:highlight>
              </a:rPr>
              <a:t>- NDA required with NREL for Global L-TERRA on all data </a:t>
            </a:r>
          </a:p>
          <a:p>
            <a:r>
              <a:rPr lang="en-US" dirty="0">
                <a:highlight>
                  <a:srgbClr val="FFFF00"/>
                </a:highlight>
              </a:rPr>
              <a:t> - NDA required with IFPEN for </a:t>
            </a:r>
            <a:r>
              <a:rPr lang="en-US" dirty="0" err="1">
                <a:highlight>
                  <a:srgbClr val="FFFF00"/>
                </a:highlight>
              </a:rPr>
              <a:t>Windcube</a:t>
            </a:r>
            <a:r>
              <a:rPr lang="en-US" dirty="0">
                <a:highlight>
                  <a:srgbClr val="FFFF00"/>
                </a:highlight>
              </a:rPr>
              <a:t> WISE Method results</a:t>
            </a:r>
          </a:p>
        </p:txBody>
      </p:sp>
      <p:sp>
        <p:nvSpPr>
          <p:cNvPr id="8" name="TextBox 7">
            <a:extLst>
              <a:ext uri="{FF2B5EF4-FFF2-40B4-BE49-F238E27FC236}">
                <a16:creationId xmlns:a16="http://schemas.microsoft.com/office/drawing/2014/main" id="{6D32B8CA-1581-49EA-A3F2-43931EAE92E6}"/>
              </a:ext>
            </a:extLst>
          </p:cNvPr>
          <p:cNvSpPr txBox="1"/>
          <p:nvPr/>
        </p:nvSpPr>
        <p:spPr>
          <a:xfrm>
            <a:off x="5952931" y="309856"/>
            <a:ext cx="2985796" cy="369332"/>
          </a:xfrm>
          <a:prstGeom prst="rect">
            <a:avLst/>
          </a:prstGeom>
          <a:noFill/>
        </p:spPr>
        <p:txBody>
          <a:bodyPr wrap="square" rtlCol="0">
            <a:spAutoFit/>
          </a:bodyPr>
          <a:lstStyle/>
          <a:p>
            <a:pPr algn="ctr"/>
            <a:r>
              <a:rPr lang="en-US" i="1" dirty="0">
                <a:highlight>
                  <a:srgbClr val="00FFFF"/>
                </a:highlight>
              </a:rPr>
              <a:t>Optimal</a:t>
            </a:r>
          </a:p>
        </p:txBody>
      </p:sp>
    </p:spTree>
    <p:extLst>
      <p:ext uri="{BB962C8B-B14F-4D97-AF65-F5344CB8AC3E}">
        <p14:creationId xmlns:p14="http://schemas.microsoft.com/office/powerpoint/2010/main" val="14981494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116EAA-5047-4E9C-B08D-5232777730D6}"/>
              </a:ext>
            </a:extLst>
          </p:cNvPr>
          <p:cNvSpPr>
            <a:spLocks noGrp="1"/>
          </p:cNvSpPr>
          <p:nvPr>
            <p:ph type="sldNum" sz="quarter" idx="10"/>
          </p:nvPr>
        </p:nvSpPr>
        <p:spPr/>
        <p:txBody>
          <a:bodyPr/>
          <a:lstStyle/>
          <a:p>
            <a:pPr>
              <a:defRPr/>
            </a:pPr>
            <a:fld id="{D781A3D0-94F4-433B-807F-7B6F6CFF0DB7}" type="slidenum">
              <a:rPr lang="en-US" altLang="en-US" smtClean="0"/>
              <a:pPr>
                <a:defRPr/>
              </a:pPr>
              <a:t>32</a:t>
            </a:fld>
            <a:endParaRPr lang="en-US" altLang="en-US" dirty="0"/>
          </a:p>
        </p:txBody>
      </p:sp>
      <p:sp>
        <p:nvSpPr>
          <p:cNvPr id="6" name="Arrow: Right 5">
            <a:extLst>
              <a:ext uri="{FF2B5EF4-FFF2-40B4-BE49-F238E27FC236}">
                <a16:creationId xmlns:a16="http://schemas.microsoft.com/office/drawing/2014/main" id="{7B686D49-8D88-4F52-86B5-09B30DDB058C}"/>
              </a:ext>
            </a:extLst>
          </p:cNvPr>
          <p:cNvSpPr/>
          <p:nvPr/>
        </p:nvSpPr>
        <p:spPr>
          <a:xfrm>
            <a:off x="3599126" y="2822313"/>
            <a:ext cx="857794" cy="69668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81B26F0-2C19-4F41-939D-0930F104B8D4}"/>
              </a:ext>
            </a:extLst>
          </p:cNvPr>
          <p:cNvSpPr/>
          <p:nvPr/>
        </p:nvSpPr>
        <p:spPr>
          <a:xfrm>
            <a:off x="4770426" y="2626369"/>
            <a:ext cx="2725783" cy="1088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Participants run </a:t>
            </a:r>
          </a:p>
          <a:p>
            <a:pPr algn="ctr"/>
            <a:r>
              <a:rPr lang="en-US" dirty="0"/>
              <a:t>phase 3 tool </a:t>
            </a:r>
          </a:p>
          <a:p>
            <a:pPr algn="ctr"/>
            <a:r>
              <a:rPr lang="en-US" dirty="0"/>
              <a:t>(Python opensource; tutorial provided)</a:t>
            </a:r>
          </a:p>
        </p:txBody>
      </p:sp>
      <p:sp>
        <p:nvSpPr>
          <p:cNvPr id="9" name="Rectangle: Rounded Corners 8">
            <a:extLst>
              <a:ext uri="{FF2B5EF4-FFF2-40B4-BE49-F238E27FC236}">
                <a16:creationId xmlns:a16="http://schemas.microsoft.com/office/drawing/2014/main" id="{DDC46D00-EEC9-44AB-BD52-35FA3516FF97}"/>
              </a:ext>
            </a:extLst>
          </p:cNvPr>
          <p:cNvSpPr/>
          <p:nvPr/>
        </p:nvSpPr>
        <p:spPr>
          <a:xfrm>
            <a:off x="8802487" y="2626369"/>
            <a:ext cx="2725783" cy="1088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Participants shares result output statistics with CFARS SS subgroup</a:t>
            </a:r>
          </a:p>
        </p:txBody>
      </p:sp>
      <p:sp>
        <p:nvSpPr>
          <p:cNvPr id="10" name="Arrow: Right 9">
            <a:extLst>
              <a:ext uri="{FF2B5EF4-FFF2-40B4-BE49-F238E27FC236}">
                <a16:creationId xmlns:a16="http://schemas.microsoft.com/office/drawing/2014/main" id="{FF4BCD79-26E4-4582-A327-B964F2461197}"/>
              </a:ext>
            </a:extLst>
          </p:cNvPr>
          <p:cNvSpPr/>
          <p:nvPr/>
        </p:nvSpPr>
        <p:spPr>
          <a:xfrm>
            <a:off x="7720451" y="2839222"/>
            <a:ext cx="857794" cy="69668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0CA4F41-CAA8-43C4-B9B2-838D556D26FB}"/>
              </a:ext>
            </a:extLst>
          </p:cNvPr>
          <p:cNvSpPr>
            <a:spLocks noGrp="1"/>
          </p:cNvSpPr>
          <p:nvPr>
            <p:ph type="title"/>
          </p:nvPr>
        </p:nvSpPr>
        <p:spPr>
          <a:xfrm>
            <a:off x="-196323" y="225486"/>
            <a:ext cx="10560929" cy="362055"/>
          </a:xfrm>
        </p:spPr>
        <p:txBody>
          <a:bodyPr/>
          <a:lstStyle/>
          <a:p>
            <a:r>
              <a:rPr lang="en-US" sz="3600" dirty="0">
                <a:solidFill>
                  <a:schemeClr val="tx1"/>
                </a:solidFill>
                <a:latin typeface="+mn-lt"/>
                <a:cs typeface="Arial" panose="020B0604020202020204" pitchFamily="34" charset="0"/>
              </a:rPr>
              <a:t>Running Phase 3b Tool</a:t>
            </a:r>
          </a:p>
        </p:txBody>
      </p:sp>
      <p:pic>
        <p:nvPicPr>
          <p:cNvPr id="11" name="Picture 10">
            <a:extLst>
              <a:ext uri="{FF2B5EF4-FFF2-40B4-BE49-F238E27FC236}">
                <a16:creationId xmlns:a16="http://schemas.microsoft.com/office/drawing/2014/main" id="{779712D5-4FE3-4C85-993E-AE42D41058DB}"/>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E8315A9B-3B7B-4A8B-8DAE-2FF6EC177047}"/>
              </a:ext>
            </a:extLst>
          </p:cNvPr>
          <p:cNvSpPr txBox="1"/>
          <p:nvPr/>
        </p:nvSpPr>
        <p:spPr>
          <a:xfrm>
            <a:off x="811976" y="4905419"/>
            <a:ext cx="10427403" cy="1200329"/>
          </a:xfrm>
          <a:prstGeom prst="rect">
            <a:avLst/>
          </a:prstGeom>
          <a:noFill/>
        </p:spPr>
        <p:txBody>
          <a:bodyPr wrap="square" rtlCol="0">
            <a:spAutoFit/>
          </a:bodyPr>
          <a:lstStyle/>
          <a:p>
            <a:pPr algn="ctr"/>
            <a:r>
              <a:rPr lang="en-US" sz="2400" dirty="0"/>
              <a:t>*Limitation that L-TERRA’s machine learning model </a:t>
            </a:r>
            <a:r>
              <a:rPr lang="en-US" sz="2400" b="1" dirty="0"/>
              <a:t>can only train and build model on one participant’s datasets</a:t>
            </a:r>
            <a:r>
              <a:rPr lang="en-US" sz="2400" dirty="0"/>
              <a:t>, thus likely lead to a </a:t>
            </a:r>
            <a:r>
              <a:rPr lang="en-US" sz="2400" b="1" dirty="0"/>
              <a:t>less accurate global (no collocated met mast)  lidar TI correction model</a:t>
            </a:r>
            <a:endParaRPr lang="en-US" sz="2400" dirty="0"/>
          </a:p>
        </p:txBody>
      </p:sp>
      <p:sp>
        <p:nvSpPr>
          <p:cNvPr id="15" name="Rectangle: Rounded Corners 14">
            <a:extLst>
              <a:ext uri="{FF2B5EF4-FFF2-40B4-BE49-F238E27FC236}">
                <a16:creationId xmlns:a16="http://schemas.microsoft.com/office/drawing/2014/main" id="{CE4DCEAC-338E-41F7-9E10-421470FBE358}"/>
              </a:ext>
            </a:extLst>
          </p:cNvPr>
          <p:cNvSpPr/>
          <p:nvPr/>
        </p:nvSpPr>
        <p:spPr>
          <a:xfrm>
            <a:off x="554856" y="2626369"/>
            <a:ext cx="2725783" cy="1088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Participants prepare datasets (phase 3 data request criteria)</a:t>
            </a:r>
          </a:p>
        </p:txBody>
      </p:sp>
      <p:sp>
        <p:nvSpPr>
          <p:cNvPr id="12" name="TextBox 11">
            <a:extLst>
              <a:ext uri="{FF2B5EF4-FFF2-40B4-BE49-F238E27FC236}">
                <a16:creationId xmlns:a16="http://schemas.microsoft.com/office/drawing/2014/main" id="{09A01846-E857-4E25-98B4-E4C729D75E2D}"/>
              </a:ext>
            </a:extLst>
          </p:cNvPr>
          <p:cNvSpPr txBox="1"/>
          <p:nvPr/>
        </p:nvSpPr>
        <p:spPr>
          <a:xfrm>
            <a:off x="8578245" y="2284406"/>
            <a:ext cx="3775486" cy="369332"/>
          </a:xfrm>
          <a:prstGeom prst="rect">
            <a:avLst/>
          </a:prstGeom>
          <a:noFill/>
        </p:spPr>
        <p:txBody>
          <a:bodyPr wrap="square" rtlCol="0">
            <a:spAutoFit/>
          </a:bodyPr>
          <a:lstStyle/>
          <a:p>
            <a:r>
              <a:rPr lang="en-US" i="1" dirty="0"/>
              <a:t>See example Phase 3 output file</a:t>
            </a:r>
          </a:p>
        </p:txBody>
      </p:sp>
      <p:sp>
        <p:nvSpPr>
          <p:cNvPr id="16" name="TextBox 15">
            <a:extLst>
              <a:ext uri="{FF2B5EF4-FFF2-40B4-BE49-F238E27FC236}">
                <a16:creationId xmlns:a16="http://schemas.microsoft.com/office/drawing/2014/main" id="{5ABCEF37-2D1A-4444-A4B6-3B689354901E}"/>
              </a:ext>
            </a:extLst>
          </p:cNvPr>
          <p:cNvSpPr txBox="1"/>
          <p:nvPr/>
        </p:nvSpPr>
        <p:spPr>
          <a:xfrm>
            <a:off x="5952931" y="309856"/>
            <a:ext cx="2985796" cy="369332"/>
          </a:xfrm>
          <a:prstGeom prst="rect">
            <a:avLst/>
          </a:prstGeom>
          <a:noFill/>
        </p:spPr>
        <p:txBody>
          <a:bodyPr wrap="square" rtlCol="0">
            <a:spAutoFit/>
          </a:bodyPr>
          <a:lstStyle/>
          <a:p>
            <a:pPr algn="ctr"/>
            <a:r>
              <a:rPr lang="en-US" i="1" dirty="0">
                <a:highlight>
                  <a:srgbClr val="00FFFF"/>
                </a:highlight>
              </a:rPr>
              <a:t>Nice-to-have</a:t>
            </a:r>
          </a:p>
        </p:txBody>
      </p:sp>
    </p:spTree>
    <p:extLst>
      <p:ext uri="{BB962C8B-B14F-4D97-AF65-F5344CB8AC3E}">
        <p14:creationId xmlns:p14="http://schemas.microsoft.com/office/powerpoint/2010/main" val="8262489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116EAA-5047-4E9C-B08D-5232777730D6}"/>
              </a:ext>
            </a:extLst>
          </p:cNvPr>
          <p:cNvSpPr>
            <a:spLocks noGrp="1"/>
          </p:cNvSpPr>
          <p:nvPr>
            <p:ph type="sldNum" sz="quarter" idx="10"/>
          </p:nvPr>
        </p:nvSpPr>
        <p:spPr/>
        <p:txBody>
          <a:bodyPr/>
          <a:lstStyle/>
          <a:p>
            <a:pPr>
              <a:defRPr/>
            </a:pPr>
            <a:fld id="{D781A3D0-94F4-433B-807F-7B6F6CFF0DB7}" type="slidenum">
              <a:rPr lang="en-US" altLang="en-US" smtClean="0"/>
              <a:pPr>
                <a:defRPr/>
              </a:pPr>
              <a:t>33</a:t>
            </a:fld>
            <a:endParaRPr lang="en-US" altLang="en-US" dirty="0"/>
          </a:p>
        </p:txBody>
      </p:sp>
      <p:sp>
        <p:nvSpPr>
          <p:cNvPr id="6" name="Arrow: Right 5">
            <a:extLst>
              <a:ext uri="{FF2B5EF4-FFF2-40B4-BE49-F238E27FC236}">
                <a16:creationId xmlns:a16="http://schemas.microsoft.com/office/drawing/2014/main" id="{7B686D49-8D88-4F52-86B5-09B30DDB058C}"/>
              </a:ext>
            </a:extLst>
          </p:cNvPr>
          <p:cNvSpPr/>
          <p:nvPr/>
        </p:nvSpPr>
        <p:spPr>
          <a:xfrm>
            <a:off x="3599126" y="2822313"/>
            <a:ext cx="857794" cy="69668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81B26F0-2C19-4F41-939D-0930F104B8D4}"/>
              </a:ext>
            </a:extLst>
          </p:cNvPr>
          <p:cNvSpPr/>
          <p:nvPr/>
        </p:nvSpPr>
        <p:spPr>
          <a:xfrm>
            <a:off x="4770426" y="2626369"/>
            <a:ext cx="2725783" cy="1088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Participants run </a:t>
            </a:r>
          </a:p>
          <a:p>
            <a:pPr algn="ctr"/>
            <a:r>
              <a:rPr lang="en-US" dirty="0"/>
              <a:t>phase 3 tool </a:t>
            </a:r>
          </a:p>
          <a:p>
            <a:pPr algn="ctr"/>
            <a:r>
              <a:rPr lang="en-US" dirty="0"/>
              <a:t>(Python opensource; tutorial provided)</a:t>
            </a:r>
          </a:p>
        </p:txBody>
      </p:sp>
      <p:sp>
        <p:nvSpPr>
          <p:cNvPr id="9" name="Rectangle: Rounded Corners 8">
            <a:extLst>
              <a:ext uri="{FF2B5EF4-FFF2-40B4-BE49-F238E27FC236}">
                <a16:creationId xmlns:a16="http://schemas.microsoft.com/office/drawing/2014/main" id="{DDC46D00-EEC9-44AB-BD52-35FA3516FF97}"/>
              </a:ext>
            </a:extLst>
          </p:cNvPr>
          <p:cNvSpPr/>
          <p:nvPr/>
        </p:nvSpPr>
        <p:spPr>
          <a:xfrm>
            <a:off x="8802487" y="2626369"/>
            <a:ext cx="2725783" cy="1088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Participants shares result output statistics with CFARS SS subgroup</a:t>
            </a:r>
          </a:p>
        </p:txBody>
      </p:sp>
      <p:sp>
        <p:nvSpPr>
          <p:cNvPr id="10" name="Arrow: Right 9">
            <a:extLst>
              <a:ext uri="{FF2B5EF4-FFF2-40B4-BE49-F238E27FC236}">
                <a16:creationId xmlns:a16="http://schemas.microsoft.com/office/drawing/2014/main" id="{FF4BCD79-26E4-4582-A327-B964F2461197}"/>
              </a:ext>
            </a:extLst>
          </p:cNvPr>
          <p:cNvSpPr/>
          <p:nvPr/>
        </p:nvSpPr>
        <p:spPr>
          <a:xfrm>
            <a:off x="7720451" y="2839222"/>
            <a:ext cx="857794" cy="69668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0CA4F41-CAA8-43C4-B9B2-838D556D26FB}"/>
              </a:ext>
            </a:extLst>
          </p:cNvPr>
          <p:cNvSpPr>
            <a:spLocks noGrp="1"/>
          </p:cNvSpPr>
          <p:nvPr>
            <p:ph type="title"/>
          </p:nvPr>
        </p:nvSpPr>
        <p:spPr>
          <a:xfrm>
            <a:off x="-196323" y="225486"/>
            <a:ext cx="10560929" cy="362055"/>
          </a:xfrm>
        </p:spPr>
        <p:txBody>
          <a:bodyPr/>
          <a:lstStyle/>
          <a:p>
            <a:r>
              <a:rPr lang="en-US" sz="3600" dirty="0">
                <a:solidFill>
                  <a:schemeClr val="tx1"/>
                </a:solidFill>
                <a:latin typeface="+mn-lt"/>
                <a:cs typeface="Arial" panose="020B0604020202020204" pitchFamily="34" charset="0"/>
              </a:rPr>
              <a:t>Running Phase 3c Tool</a:t>
            </a:r>
          </a:p>
        </p:txBody>
      </p:sp>
      <p:pic>
        <p:nvPicPr>
          <p:cNvPr id="11" name="Picture 10">
            <a:extLst>
              <a:ext uri="{FF2B5EF4-FFF2-40B4-BE49-F238E27FC236}">
                <a16:creationId xmlns:a16="http://schemas.microsoft.com/office/drawing/2014/main" id="{779712D5-4FE3-4C85-993E-AE42D41058DB}"/>
              </a:ext>
            </a:extLst>
          </p:cNvPr>
          <p:cNvPicPr>
            <a:picLocks noChangeAspect="1"/>
          </p:cNvPicPr>
          <p:nvPr/>
        </p:nvPicPr>
        <p:blipFill>
          <a:blip r:embed="rId3"/>
          <a:stretch>
            <a:fillRect/>
          </a:stretch>
        </p:blipFill>
        <p:spPr>
          <a:xfrm>
            <a:off x="10338480" y="24939"/>
            <a:ext cx="1801798" cy="1105593"/>
          </a:xfrm>
          <a:prstGeom prst="rect">
            <a:avLst/>
          </a:prstGeom>
          <a:ln>
            <a:noFill/>
          </a:ln>
          <a:effectLst>
            <a:outerShdw blurRad="292100" dist="139700" dir="2700000" algn="tl" rotWithShape="0">
              <a:srgbClr val="333333">
                <a:alpha val="65000"/>
              </a:srgbClr>
            </a:outerShdw>
          </a:effectLst>
        </p:spPr>
      </p:pic>
      <p:sp>
        <p:nvSpPr>
          <p:cNvPr id="15" name="Rectangle: Rounded Corners 14">
            <a:extLst>
              <a:ext uri="{FF2B5EF4-FFF2-40B4-BE49-F238E27FC236}">
                <a16:creationId xmlns:a16="http://schemas.microsoft.com/office/drawing/2014/main" id="{CE4DCEAC-338E-41F7-9E10-421470FBE358}"/>
              </a:ext>
            </a:extLst>
          </p:cNvPr>
          <p:cNvSpPr/>
          <p:nvPr/>
        </p:nvSpPr>
        <p:spPr>
          <a:xfrm>
            <a:off x="554856" y="2626369"/>
            <a:ext cx="2725783" cy="1088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Participants prepare datasets (phase 2 data request criteria)</a:t>
            </a:r>
          </a:p>
        </p:txBody>
      </p:sp>
      <p:sp>
        <p:nvSpPr>
          <p:cNvPr id="12" name="TextBox 11">
            <a:extLst>
              <a:ext uri="{FF2B5EF4-FFF2-40B4-BE49-F238E27FC236}">
                <a16:creationId xmlns:a16="http://schemas.microsoft.com/office/drawing/2014/main" id="{09A01846-E857-4E25-98B4-E4C729D75E2D}"/>
              </a:ext>
            </a:extLst>
          </p:cNvPr>
          <p:cNvSpPr txBox="1"/>
          <p:nvPr/>
        </p:nvSpPr>
        <p:spPr>
          <a:xfrm>
            <a:off x="8578245" y="2284406"/>
            <a:ext cx="3775486" cy="369332"/>
          </a:xfrm>
          <a:prstGeom prst="rect">
            <a:avLst/>
          </a:prstGeom>
          <a:noFill/>
        </p:spPr>
        <p:txBody>
          <a:bodyPr wrap="square" rtlCol="0">
            <a:spAutoFit/>
          </a:bodyPr>
          <a:lstStyle/>
          <a:p>
            <a:r>
              <a:rPr lang="en-US" i="1" dirty="0"/>
              <a:t>See example Phase 3 output file</a:t>
            </a:r>
          </a:p>
        </p:txBody>
      </p:sp>
      <p:sp>
        <p:nvSpPr>
          <p:cNvPr id="14" name="TextBox 13">
            <a:extLst>
              <a:ext uri="{FF2B5EF4-FFF2-40B4-BE49-F238E27FC236}">
                <a16:creationId xmlns:a16="http://schemas.microsoft.com/office/drawing/2014/main" id="{007F4DC6-D635-4F9B-B81E-42593FCBE84D}"/>
              </a:ext>
            </a:extLst>
          </p:cNvPr>
          <p:cNvSpPr txBox="1"/>
          <p:nvPr/>
        </p:nvSpPr>
        <p:spPr>
          <a:xfrm>
            <a:off x="5934269" y="267428"/>
            <a:ext cx="2985796" cy="369332"/>
          </a:xfrm>
          <a:prstGeom prst="rect">
            <a:avLst/>
          </a:prstGeom>
          <a:noFill/>
        </p:spPr>
        <p:txBody>
          <a:bodyPr wrap="square" rtlCol="0">
            <a:spAutoFit/>
          </a:bodyPr>
          <a:lstStyle/>
          <a:p>
            <a:pPr algn="ctr"/>
            <a:r>
              <a:rPr lang="en-US" i="1" dirty="0">
                <a:highlight>
                  <a:srgbClr val="00FFFF"/>
                </a:highlight>
              </a:rPr>
              <a:t>Base</a:t>
            </a:r>
          </a:p>
        </p:txBody>
      </p:sp>
    </p:spTree>
    <p:extLst>
      <p:ext uri="{BB962C8B-B14F-4D97-AF65-F5344CB8AC3E}">
        <p14:creationId xmlns:p14="http://schemas.microsoft.com/office/powerpoint/2010/main" val="30949967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A34A97-979E-43B0-B114-356DA5F32442}"/>
              </a:ext>
            </a:extLst>
          </p:cNvPr>
          <p:cNvSpPr>
            <a:spLocks noGrp="1"/>
          </p:cNvSpPr>
          <p:nvPr>
            <p:ph type="sldNum" sz="quarter" idx="10"/>
          </p:nvPr>
        </p:nvSpPr>
        <p:spPr/>
        <p:txBody>
          <a:bodyPr/>
          <a:lstStyle/>
          <a:p>
            <a:pPr>
              <a:defRPr/>
            </a:pPr>
            <a:fld id="{D781A3D0-94F4-433B-807F-7B6F6CFF0DB7}" type="slidenum">
              <a:rPr lang="en-US" altLang="en-US" smtClean="0"/>
              <a:pPr>
                <a:defRPr/>
              </a:pPr>
              <a:t>34</a:t>
            </a:fld>
            <a:endParaRPr lang="en-US" altLang="en-US" dirty="0"/>
          </a:p>
        </p:txBody>
      </p:sp>
      <p:sp>
        <p:nvSpPr>
          <p:cNvPr id="6" name="TextBox 5">
            <a:extLst>
              <a:ext uri="{FF2B5EF4-FFF2-40B4-BE49-F238E27FC236}">
                <a16:creationId xmlns:a16="http://schemas.microsoft.com/office/drawing/2014/main" id="{92949653-5FBE-4AC6-A07F-460999729009}"/>
              </a:ext>
            </a:extLst>
          </p:cNvPr>
          <p:cNvSpPr txBox="1"/>
          <p:nvPr/>
        </p:nvSpPr>
        <p:spPr>
          <a:xfrm>
            <a:off x="383178" y="470968"/>
            <a:ext cx="6992982" cy="523220"/>
          </a:xfrm>
          <a:prstGeom prst="rect">
            <a:avLst/>
          </a:prstGeom>
          <a:noFill/>
        </p:spPr>
        <p:txBody>
          <a:bodyPr wrap="square" rtlCol="0">
            <a:spAutoFit/>
          </a:bodyPr>
          <a:lstStyle/>
          <a:p>
            <a:r>
              <a:rPr lang="en-US" sz="2800" dirty="0"/>
              <a:t>Summary of Potential Participants</a:t>
            </a:r>
          </a:p>
        </p:txBody>
      </p:sp>
      <p:pic>
        <p:nvPicPr>
          <p:cNvPr id="5" name="Picture 4">
            <a:extLst>
              <a:ext uri="{FF2B5EF4-FFF2-40B4-BE49-F238E27FC236}">
                <a16:creationId xmlns:a16="http://schemas.microsoft.com/office/drawing/2014/main" id="{83BE3856-6F28-4E29-9ABD-62E7A9B14A7C}"/>
              </a:ext>
            </a:extLst>
          </p:cNvPr>
          <p:cNvPicPr>
            <a:picLocks noChangeAspect="1"/>
          </p:cNvPicPr>
          <p:nvPr/>
        </p:nvPicPr>
        <p:blipFill rotWithShape="1">
          <a:blip r:embed="rId2"/>
          <a:srcRect r="73516"/>
          <a:stretch/>
        </p:blipFill>
        <p:spPr>
          <a:xfrm>
            <a:off x="3789453" y="2029401"/>
            <a:ext cx="4613094" cy="4310006"/>
          </a:xfrm>
          <a:prstGeom prst="rect">
            <a:avLst/>
          </a:prstGeom>
        </p:spPr>
      </p:pic>
    </p:spTree>
    <p:extLst>
      <p:ext uri="{BB962C8B-B14F-4D97-AF65-F5344CB8AC3E}">
        <p14:creationId xmlns:p14="http://schemas.microsoft.com/office/powerpoint/2010/main" val="31269354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D01912-20C7-4F48-B729-02817CC1A493}"/>
              </a:ext>
            </a:extLst>
          </p:cNvPr>
          <p:cNvSpPr>
            <a:spLocks noGrp="1"/>
          </p:cNvSpPr>
          <p:nvPr>
            <p:ph type="sldNum" sz="quarter" idx="10"/>
          </p:nvPr>
        </p:nvSpPr>
        <p:spPr/>
        <p:txBody>
          <a:bodyPr/>
          <a:lstStyle/>
          <a:p>
            <a:pPr>
              <a:defRPr/>
            </a:pPr>
            <a:fld id="{D781A3D0-94F4-433B-807F-7B6F6CFF0DB7}" type="slidenum">
              <a:rPr lang="en-US" altLang="en-US" smtClean="0"/>
              <a:pPr>
                <a:defRPr/>
              </a:pPr>
              <a:t>35</a:t>
            </a:fld>
            <a:endParaRPr lang="en-US" altLang="en-US" dirty="0"/>
          </a:p>
        </p:txBody>
      </p:sp>
      <p:sp>
        <p:nvSpPr>
          <p:cNvPr id="9" name="TextBox 8">
            <a:extLst>
              <a:ext uri="{FF2B5EF4-FFF2-40B4-BE49-F238E27FC236}">
                <a16:creationId xmlns:a16="http://schemas.microsoft.com/office/drawing/2014/main" id="{5403429C-D386-4F31-A952-86EF9BA34605}"/>
              </a:ext>
            </a:extLst>
          </p:cNvPr>
          <p:cNvSpPr txBox="1"/>
          <p:nvPr/>
        </p:nvSpPr>
        <p:spPr>
          <a:xfrm>
            <a:off x="383177" y="470968"/>
            <a:ext cx="9284605" cy="523220"/>
          </a:xfrm>
          <a:prstGeom prst="rect">
            <a:avLst/>
          </a:prstGeom>
          <a:noFill/>
        </p:spPr>
        <p:txBody>
          <a:bodyPr wrap="square" rtlCol="0">
            <a:spAutoFit/>
          </a:bodyPr>
          <a:lstStyle/>
          <a:p>
            <a:r>
              <a:rPr lang="en-US" sz="2800" dirty="0"/>
              <a:t>Summary of Phase 3  RSD TI Correction Methods</a:t>
            </a:r>
          </a:p>
        </p:txBody>
      </p:sp>
      <p:graphicFrame>
        <p:nvGraphicFramePr>
          <p:cNvPr id="5" name="Object 4">
            <a:extLst>
              <a:ext uri="{FF2B5EF4-FFF2-40B4-BE49-F238E27FC236}">
                <a16:creationId xmlns:a16="http://schemas.microsoft.com/office/drawing/2014/main" id="{FFEB2059-8544-40A8-B651-6D11CDECFF6C}"/>
              </a:ext>
            </a:extLst>
          </p:cNvPr>
          <p:cNvGraphicFramePr>
            <a:graphicFrameLocks noChangeAspect="1"/>
          </p:cNvGraphicFramePr>
          <p:nvPr/>
        </p:nvGraphicFramePr>
        <p:xfrm>
          <a:off x="149225" y="1808163"/>
          <a:ext cx="11895138" cy="3238500"/>
        </p:xfrm>
        <a:graphic>
          <a:graphicData uri="http://schemas.openxmlformats.org/presentationml/2006/ole">
            <mc:AlternateContent xmlns:mc="http://schemas.openxmlformats.org/markup-compatibility/2006">
              <mc:Choice xmlns:v="urn:schemas-microsoft-com:vml" Requires="v">
                <p:oleObj spid="_x0000_s68609" name="Worksheet" r:id="rId3" imgW="11894621" imgH="3238746" progId="Excel.Sheet.12">
                  <p:embed/>
                </p:oleObj>
              </mc:Choice>
              <mc:Fallback>
                <p:oleObj name="Worksheet" r:id="rId3" imgW="11894621" imgH="3238746" progId="Excel.Sheet.12">
                  <p:embed/>
                  <p:pic>
                    <p:nvPicPr>
                      <p:cNvPr id="5" name="Object 4">
                        <a:extLst>
                          <a:ext uri="{FF2B5EF4-FFF2-40B4-BE49-F238E27FC236}">
                            <a16:creationId xmlns:a16="http://schemas.microsoft.com/office/drawing/2014/main" id="{FFEB2059-8544-40A8-B651-6D11CDECFF6C}"/>
                          </a:ext>
                        </a:extLst>
                      </p:cNvPr>
                      <p:cNvPicPr/>
                      <p:nvPr/>
                    </p:nvPicPr>
                    <p:blipFill>
                      <a:blip r:embed="rId4"/>
                      <a:stretch>
                        <a:fillRect/>
                      </a:stretch>
                    </p:blipFill>
                    <p:spPr>
                      <a:xfrm>
                        <a:off x="149225" y="1808163"/>
                        <a:ext cx="11895138" cy="3238500"/>
                      </a:xfrm>
                      <a:prstGeom prst="rect">
                        <a:avLst/>
                      </a:prstGeom>
                    </p:spPr>
                  </p:pic>
                </p:oleObj>
              </mc:Fallback>
            </mc:AlternateContent>
          </a:graphicData>
        </a:graphic>
      </p:graphicFrame>
    </p:spTree>
    <p:extLst>
      <p:ext uri="{BB962C8B-B14F-4D97-AF65-F5344CB8AC3E}">
        <p14:creationId xmlns:p14="http://schemas.microsoft.com/office/powerpoint/2010/main" val="39654283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137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5298-E911-444A-85BA-B745C3094F39}"/>
              </a:ext>
            </a:extLst>
          </p:cNvPr>
          <p:cNvSpPr>
            <a:spLocks noGrp="1"/>
          </p:cNvSpPr>
          <p:nvPr>
            <p:ph type="title"/>
          </p:nvPr>
        </p:nvSpPr>
        <p:spPr>
          <a:xfrm>
            <a:off x="338646" y="485668"/>
            <a:ext cx="9206895" cy="2343257"/>
          </a:xfrm>
        </p:spPr>
        <p:txBody>
          <a:bodyPr>
            <a:normAutofit/>
          </a:bodyPr>
          <a:lstStyle/>
          <a:p>
            <a:r>
              <a:rPr lang="en-GB" sz="4400" dirty="0"/>
              <a:t>Welcome new industry collaborators to the subgroup!</a:t>
            </a:r>
          </a:p>
        </p:txBody>
      </p:sp>
      <p:sp>
        <p:nvSpPr>
          <p:cNvPr id="4" name="Slide Number Placeholder 3">
            <a:extLst>
              <a:ext uri="{FF2B5EF4-FFF2-40B4-BE49-F238E27FC236}">
                <a16:creationId xmlns:a16="http://schemas.microsoft.com/office/drawing/2014/main" id="{29A360B0-5E58-4691-AC4D-09599E7C058C}"/>
              </a:ext>
            </a:extLst>
          </p:cNvPr>
          <p:cNvSpPr>
            <a:spLocks noGrp="1"/>
          </p:cNvSpPr>
          <p:nvPr>
            <p:ph type="sldNum" sz="quarter" idx="12"/>
          </p:nvPr>
        </p:nvSpPr>
        <p:spPr/>
        <p:txBody>
          <a:bodyPr/>
          <a:lstStyle/>
          <a:p>
            <a:fld id="{103585CB-3736-284F-9815-5D7ADF33E485}" type="slidenum">
              <a:rPr lang="en-US" smtClean="0"/>
              <a:pPr/>
              <a:t>4</a:t>
            </a:fld>
            <a:endParaRPr lang="en-US" dirty="0"/>
          </a:p>
        </p:txBody>
      </p:sp>
      <p:sp>
        <p:nvSpPr>
          <p:cNvPr id="5" name="Date Placeholder 3">
            <a:extLst>
              <a:ext uri="{FF2B5EF4-FFF2-40B4-BE49-F238E27FC236}">
                <a16:creationId xmlns:a16="http://schemas.microsoft.com/office/drawing/2014/main" id="{86079256-4C56-4DB5-8443-5DA574F8F42E}"/>
              </a:ext>
            </a:extLst>
          </p:cNvPr>
          <p:cNvSpPr txBox="1">
            <a:spLocks/>
          </p:cNvSpPr>
          <p:nvPr/>
        </p:nvSpPr>
        <p:spPr>
          <a:xfrm>
            <a:off x="465668" y="6430306"/>
            <a:ext cx="1353517" cy="241572"/>
          </a:xfrm>
          <a:prstGeom prst="rect">
            <a:avLst/>
          </a:prstGeom>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7AA5CA-CBD2-2446-94F0-90E9D2D343D2}" type="datetime1">
              <a:rPr lang="en-GB" sz="1200"/>
              <a:pPr/>
              <a:t>20/09/2021</a:t>
            </a:fld>
            <a:endParaRPr lang="en-US" sz="1200" dirty="0"/>
          </a:p>
        </p:txBody>
      </p:sp>
      <p:pic>
        <p:nvPicPr>
          <p:cNvPr id="1026" name="Picture 2">
            <a:extLst>
              <a:ext uri="{FF2B5EF4-FFF2-40B4-BE49-F238E27FC236}">
                <a16:creationId xmlns:a16="http://schemas.microsoft.com/office/drawing/2014/main" id="{E8EB7C79-A705-4044-9715-364749C3D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968" y="4047784"/>
            <a:ext cx="3190875" cy="6456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7FD3F-EC3F-4AE8-8AD9-36EEF5D21760}"/>
              </a:ext>
            </a:extLst>
          </p:cNvPr>
          <p:cNvSpPr txBox="1"/>
          <p:nvPr/>
        </p:nvSpPr>
        <p:spPr>
          <a:xfrm>
            <a:off x="4491039" y="3150533"/>
            <a:ext cx="2190749" cy="369332"/>
          </a:xfrm>
          <a:prstGeom prst="rect">
            <a:avLst/>
          </a:prstGeom>
          <a:noFill/>
        </p:spPr>
        <p:txBody>
          <a:bodyPr wrap="square" rtlCol="0">
            <a:spAutoFit/>
          </a:bodyPr>
          <a:lstStyle/>
          <a:p>
            <a:r>
              <a:rPr lang="en-US" dirty="0"/>
              <a:t>Lise Lotte Bendixen </a:t>
            </a:r>
          </a:p>
        </p:txBody>
      </p:sp>
      <p:sp>
        <p:nvSpPr>
          <p:cNvPr id="7" name="TextBox 6">
            <a:extLst>
              <a:ext uri="{FF2B5EF4-FFF2-40B4-BE49-F238E27FC236}">
                <a16:creationId xmlns:a16="http://schemas.microsoft.com/office/drawing/2014/main" id="{57597594-BE9C-4BFC-900E-C2C135909659}"/>
              </a:ext>
            </a:extLst>
          </p:cNvPr>
          <p:cNvSpPr txBox="1"/>
          <p:nvPr/>
        </p:nvSpPr>
        <p:spPr>
          <a:xfrm>
            <a:off x="7653337" y="3012034"/>
            <a:ext cx="1781175" cy="646331"/>
          </a:xfrm>
          <a:prstGeom prst="rect">
            <a:avLst/>
          </a:prstGeom>
          <a:solidFill>
            <a:schemeClr val="bg1"/>
          </a:solidFill>
        </p:spPr>
        <p:txBody>
          <a:bodyPr wrap="square" rtlCol="0">
            <a:spAutoFit/>
          </a:bodyPr>
          <a:lstStyle/>
          <a:p>
            <a:r>
              <a:rPr lang="en-US" dirty="0"/>
              <a:t>Sayantan Chattopadhyay</a:t>
            </a:r>
          </a:p>
        </p:txBody>
      </p:sp>
      <p:pic>
        <p:nvPicPr>
          <p:cNvPr id="8" name="Picture 7" descr="A picture containing person, person, shirt, wearing&#10;&#10;Description automatically generated">
            <a:extLst>
              <a:ext uri="{FF2B5EF4-FFF2-40B4-BE49-F238E27FC236}">
                <a16:creationId xmlns:a16="http://schemas.microsoft.com/office/drawing/2014/main" id="{CA45DC27-4A12-4018-AA84-1D1DA1805940}"/>
              </a:ext>
            </a:extLst>
          </p:cNvPr>
          <p:cNvPicPr>
            <a:picLocks noChangeAspect="1"/>
          </p:cNvPicPr>
          <p:nvPr/>
        </p:nvPicPr>
        <p:blipFill>
          <a:blip r:embed="rId3"/>
          <a:stretch>
            <a:fillRect/>
          </a:stretch>
        </p:blipFill>
        <p:spPr>
          <a:xfrm>
            <a:off x="7500094" y="3658365"/>
            <a:ext cx="1824982" cy="2343256"/>
          </a:xfrm>
          <a:prstGeom prst="rect">
            <a:avLst/>
          </a:prstGeom>
        </p:spPr>
      </p:pic>
      <p:pic>
        <p:nvPicPr>
          <p:cNvPr id="9" name="Picture 8" descr="A person with the eyes closed&#10;&#10;Description automatically generated with low confidence">
            <a:extLst>
              <a:ext uri="{FF2B5EF4-FFF2-40B4-BE49-F238E27FC236}">
                <a16:creationId xmlns:a16="http://schemas.microsoft.com/office/drawing/2014/main" id="{E222585B-CCDB-D14B-9FC8-6EB7C6FEED7E}"/>
              </a:ext>
            </a:extLst>
          </p:cNvPr>
          <p:cNvPicPr>
            <a:picLocks noChangeAspect="1"/>
          </p:cNvPicPr>
          <p:nvPr/>
        </p:nvPicPr>
        <p:blipFill>
          <a:blip r:embed="rId4"/>
          <a:stretch>
            <a:fillRect/>
          </a:stretch>
        </p:blipFill>
        <p:spPr>
          <a:xfrm>
            <a:off x="4691907" y="3749652"/>
            <a:ext cx="1670175" cy="2059882"/>
          </a:xfrm>
          <a:prstGeom prst="rect">
            <a:avLst/>
          </a:prstGeom>
        </p:spPr>
      </p:pic>
    </p:spTree>
    <p:extLst>
      <p:ext uri="{BB962C8B-B14F-4D97-AF65-F5344CB8AC3E}">
        <p14:creationId xmlns:p14="http://schemas.microsoft.com/office/powerpoint/2010/main" val="138950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A360B0-5E58-4691-AC4D-09599E7C058C}"/>
              </a:ext>
            </a:extLst>
          </p:cNvPr>
          <p:cNvSpPr>
            <a:spLocks noGrp="1"/>
          </p:cNvSpPr>
          <p:nvPr>
            <p:ph type="sldNum" sz="quarter" idx="12"/>
          </p:nvPr>
        </p:nvSpPr>
        <p:spPr/>
        <p:txBody>
          <a:bodyPr/>
          <a:lstStyle/>
          <a:p>
            <a:fld id="{103585CB-3736-284F-9815-5D7ADF33E485}" type="slidenum">
              <a:rPr lang="en-US" smtClean="0"/>
              <a:pPr/>
              <a:t>5</a:t>
            </a:fld>
            <a:endParaRPr lang="en-US" dirty="0"/>
          </a:p>
        </p:txBody>
      </p:sp>
      <p:sp>
        <p:nvSpPr>
          <p:cNvPr id="8" name="Title 1">
            <a:extLst>
              <a:ext uri="{FF2B5EF4-FFF2-40B4-BE49-F238E27FC236}">
                <a16:creationId xmlns:a16="http://schemas.microsoft.com/office/drawing/2014/main" id="{CEC9FDB0-E995-425D-8EC0-982BFDB679F5}"/>
              </a:ext>
            </a:extLst>
          </p:cNvPr>
          <p:cNvSpPr>
            <a:spLocks noGrp="1"/>
          </p:cNvSpPr>
          <p:nvPr>
            <p:ph type="title"/>
          </p:nvPr>
        </p:nvSpPr>
        <p:spPr>
          <a:xfrm>
            <a:off x="443421" y="971443"/>
            <a:ext cx="9206895" cy="504127"/>
          </a:xfrm>
        </p:spPr>
        <p:txBody>
          <a:bodyPr>
            <a:normAutofit fontScale="90000"/>
          </a:bodyPr>
          <a:lstStyle/>
          <a:p>
            <a:r>
              <a:rPr lang="en-US" dirty="0"/>
              <a:t>Agenda</a:t>
            </a:r>
          </a:p>
        </p:txBody>
      </p:sp>
      <p:sp>
        <p:nvSpPr>
          <p:cNvPr id="9" name="Text Placeholder 2">
            <a:extLst>
              <a:ext uri="{FF2B5EF4-FFF2-40B4-BE49-F238E27FC236}">
                <a16:creationId xmlns:a16="http://schemas.microsoft.com/office/drawing/2014/main" id="{00C125E5-5CC4-4428-86D9-0176B4B9C839}"/>
              </a:ext>
            </a:extLst>
          </p:cNvPr>
          <p:cNvSpPr>
            <a:spLocks noGrp="1"/>
          </p:cNvSpPr>
          <p:nvPr>
            <p:ph type="body" sz="quarter" idx="10"/>
          </p:nvPr>
        </p:nvSpPr>
        <p:spPr>
          <a:xfrm>
            <a:off x="477524" y="1886979"/>
            <a:ext cx="9504676" cy="4537075"/>
          </a:xfrm>
        </p:spPr>
        <p:txBody>
          <a:bodyPr>
            <a:normAutofit/>
          </a:bodyPr>
          <a:lstStyle/>
          <a:p>
            <a:pPr lvl="0"/>
            <a:r>
              <a:rPr lang="en-GB" sz="2000" dirty="0"/>
              <a:t>New RSD TI Adjustment Method [20mins]</a:t>
            </a:r>
          </a:p>
          <a:p>
            <a:pPr lvl="0"/>
            <a:r>
              <a:rPr lang="en-GB" sz="2000" dirty="0"/>
              <a:t>Upcoming TACT Subgroup Analysis [10mins]</a:t>
            </a:r>
          </a:p>
          <a:p>
            <a:pPr lvl="0"/>
            <a:r>
              <a:rPr lang="en-GB" sz="2000" dirty="0"/>
              <a:t>2021-2023 </a:t>
            </a:r>
            <a:r>
              <a:rPr lang="en-GB" sz="2000" i="1" dirty="0"/>
              <a:t>Proposed</a:t>
            </a:r>
            <a:r>
              <a:rPr lang="en-GB" sz="2000" dirty="0"/>
              <a:t> Roadmap [10mins]</a:t>
            </a:r>
          </a:p>
          <a:p>
            <a:pPr lvl="0"/>
            <a:r>
              <a:rPr lang="en-GB" sz="2000" dirty="0"/>
              <a:t>Subgroup White Paper #1 Update [5mins]</a:t>
            </a:r>
          </a:p>
          <a:p>
            <a:pPr lvl="0"/>
            <a:r>
              <a:rPr lang="en-GB" sz="2000" dirty="0"/>
              <a:t>Upcoming ACP Pre – Conference CFARS Session [5 mins]</a:t>
            </a:r>
          </a:p>
          <a:p>
            <a:pPr lvl="0"/>
            <a:r>
              <a:rPr lang="en-GB" sz="2000" dirty="0"/>
              <a:t>Discussion/Q&amp;A [10mins]</a:t>
            </a:r>
          </a:p>
          <a:p>
            <a:endParaRPr lang="en-US" sz="2000" dirty="0"/>
          </a:p>
        </p:txBody>
      </p:sp>
    </p:spTree>
    <p:extLst>
      <p:ext uri="{BB962C8B-B14F-4D97-AF65-F5344CB8AC3E}">
        <p14:creationId xmlns:p14="http://schemas.microsoft.com/office/powerpoint/2010/main" val="302726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D129-A00C-9645-BB2E-9A12FB58CAD8}"/>
              </a:ext>
            </a:extLst>
          </p:cNvPr>
          <p:cNvSpPr>
            <a:spLocks noGrp="1"/>
          </p:cNvSpPr>
          <p:nvPr>
            <p:ph type="title"/>
          </p:nvPr>
        </p:nvSpPr>
        <p:spPr>
          <a:xfrm>
            <a:off x="443421" y="2704993"/>
            <a:ext cx="9206895" cy="504127"/>
          </a:xfrm>
        </p:spPr>
        <p:txBody>
          <a:bodyPr>
            <a:normAutofit fontScale="90000"/>
          </a:bodyPr>
          <a:lstStyle/>
          <a:p>
            <a:pPr algn="ctr"/>
            <a:r>
              <a:rPr lang="en-GB" dirty="0"/>
              <a:t>New RSD TI Adjustment Method – </a:t>
            </a:r>
            <a:br>
              <a:rPr lang="en-GB" dirty="0"/>
            </a:br>
            <a:r>
              <a:rPr lang="en-GB" dirty="0">
                <a:solidFill>
                  <a:srgbClr val="FFC000"/>
                </a:solidFill>
              </a:rPr>
              <a:t>B</a:t>
            </a:r>
            <a:r>
              <a:rPr lang="en-GB" dirty="0"/>
              <a:t>andpass </a:t>
            </a:r>
            <a:r>
              <a:rPr lang="en-GB" dirty="0">
                <a:solidFill>
                  <a:srgbClr val="FFC000"/>
                </a:solidFill>
              </a:rPr>
              <a:t>A</a:t>
            </a:r>
            <a:r>
              <a:rPr lang="en-GB" dirty="0"/>
              <a:t>djusted </a:t>
            </a:r>
            <a:r>
              <a:rPr lang="en-GB" dirty="0">
                <a:solidFill>
                  <a:srgbClr val="FFC000"/>
                </a:solidFill>
              </a:rPr>
              <a:t>T</a:t>
            </a:r>
            <a:r>
              <a:rPr lang="en-GB" dirty="0"/>
              <a:t>urbulence</a:t>
            </a:r>
            <a:endParaRPr lang="en-US" dirty="0"/>
          </a:p>
        </p:txBody>
      </p:sp>
      <p:sp>
        <p:nvSpPr>
          <p:cNvPr id="4" name="Slide Number Placeholder 3">
            <a:extLst>
              <a:ext uri="{FF2B5EF4-FFF2-40B4-BE49-F238E27FC236}">
                <a16:creationId xmlns:a16="http://schemas.microsoft.com/office/drawing/2014/main" id="{59CA78D5-9A7E-574A-AF8E-3CE1B54EA390}"/>
              </a:ext>
            </a:extLst>
          </p:cNvPr>
          <p:cNvSpPr>
            <a:spLocks noGrp="1"/>
          </p:cNvSpPr>
          <p:nvPr>
            <p:ph type="sldNum" sz="quarter" idx="12"/>
          </p:nvPr>
        </p:nvSpPr>
        <p:spPr>
          <a:xfrm>
            <a:off x="10985097" y="6424054"/>
            <a:ext cx="774915" cy="343921"/>
          </a:xfrm>
          <a:prstGeom prst="rect">
            <a:avLst/>
          </a:prstGeom>
        </p:spPr>
        <p:txBody>
          <a:bodyPr/>
          <a:lstStyle/>
          <a:p>
            <a:fld id="{103585CB-3736-284F-9815-5D7ADF33E485}" type="slidenum">
              <a:rPr lang="en-US" smtClean="0"/>
              <a:pPr/>
              <a:t>6</a:t>
            </a:fld>
            <a:endParaRPr lang="en-US" dirty="0"/>
          </a:p>
        </p:txBody>
      </p:sp>
      <p:sp>
        <p:nvSpPr>
          <p:cNvPr id="6" name="Date Placeholder 3">
            <a:extLst>
              <a:ext uri="{FF2B5EF4-FFF2-40B4-BE49-F238E27FC236}">
                <a16:creationId xmlns:a16="http://schemas.microsoft.com/office/drawing/2014/main" id="{2325FC4F-F49A-4487-98D2-2CC9EC5223CE}"/>
              </a:ext>
            </a:extLst>
          </p:cNvPr>
          <p:cNvSpPr txBox="1">
            <a:spLocks/>
          </p:cNvSpPr>
          <p:nvPr/>
        </p:nvSpPr>
        <p:spPr>
          <a:xfrm>
            <a:off x="465668" y="6430306"/>
            <a:ext cx="1353517" cy="241572"/>
          </a:xfrm>
          <a:prstGeom prst="rect">
            <a:avLst/>
          </a:prstGeom>
        </p:spPr>
        <p:txBody>
          <a:bodyP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7AA5CA-CBD2-2446-94F0-90E9D2D343D2}" type="datetime1">
              <a:rPr lang="en-GB" sz="1200"/>
              <a:pPr/>
              <a:t>20/09/2021</a:t>
            </a:fld>
            <a:endParaRPr lang="en-US" sz="1200" dirty="0"/>
          </a:p>
        </p:txBody>
      </p:sp>
    </p:spTree>
    <p:extLst>
      <p:ext uri="{BB962C8B-B14F-4D97-AF65-F5344CB8AC3E}">
        <p14:creationId xmlns:p14="http://schemas.microsoft.com/office/powerpoint/2010/main" val="213569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ED1907-4124-45F9-A155-1CC32F3319E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CB0DEF-0313-43CE-8806-B644FC9EC852}" type="slidenum">
              <a:rPr kumimoji="0" lang="en-GB" sz="800" b="1" i="0" u="none" strike="noStrike" kern="1200" cap="none" spc="0" normalizeH="0" baseline="0" noProof="0" smtClean="0">
                <a:ln>
                  <a:noFill/>
                </a:ln>
                <a:solidFill>
                  <a:srgbClr val="37424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800" b="1" i="0" u="none" strike="noStrike" kern="1200" cap="none" spc="0" normalizeH="0" baseline="0" noProof="0" dirty="0">
              <a:ln>
                <a:noFill/>
              </a:ln>
              <a:solidFill>
                <a:srgbClr val="37424A"/>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C757F63A-26F9-4287-9BC6-6F497B6675F1}"/>
              </a:ext>
            </a:extLst>
          </p:cNvPr>
          <p:cNvCxnSpPr>
            <a:cxnSpLocks/>
          </p:cNvCxnSpPr>
          <p:nvPr/>
        </p:nvCxnSpPr>
        <p:spPr>
          <a:xfrm>
            <a:off x="187762" y="1018095"/>
            <a:ext cx="11716238"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m3d="http://schemas.microsoft.com/office/drawing/2017/model3d" Requires="am3d">
          <p:graphicFrame>
            <p:nvGraphicFramePr>
              <p:cNvPr id="10" name="3D Model 9" descr="Landscape with Waterfall">
                <a:extLst>
                  <a:ext uri="{FF2B5EF4-FFF2-40B4-BE49-F238E27FC236}">
                    <a16:creationId xmlns:a16="http://schemas.microsoft.com/office/drawing/2014/main" id="{0010E225-D704-4F75-BA7B-93C092C9C343}"/>
                  </a:ext>
                </a:extLst>
              </p:cNvPr>
              <p:cNvGraphicFramePr>
                <a:graphicFrameLocks noChangeAspect="1"/>
              </p:cNvGraphicFramePr>
              <p:nvPr/>
            </p:nvGraphicFramePr>
            <p:xfrm>
              <a:off x="3780756" y="5"/>
              <a:ext cx="8411244" cy="6857995"/>
            </p:xfrm>
            <a:graphic>
              <a:graphicData uri="http://schemas.microsoft.com/office/drawing/2017/model3d">
                <am3d:model3d r:embed="rId3">
                  <am3d:spPr>
                    <a:xfrm>
                      <a:off x="0" y="0"/>
                      <a:ext cx="8411244" cy="6857995"/>
                    </a:xfrm>
                    <a:prstGeom prst="rect">
                      <a:avLst/>
                    </a:prstGeom>
                  </am3d:spPr>
                  <am3d:camera>
                    <am3d:pos x="0" y="0" z="68635681"/>
                    <am3d:up dx="0" dy="36000000" dz="0"/>
                    <am3d:lookAt x="0" y="0" z="0"/>
                    <am3d:perspective fov="2700000"/>
                  </am3d:camera>
                  <am3d:trans>
                    <am3d:meterPerModelUnit n="6205847" d="1000000"/>
                    <am3d:preTrans dx="642278" dy="-9268046" dz="3515223"/>
                    <am3d:scale>
                      <am3d:sx n="1000000" d="1000000"/>
                      <am3d:sy n="1000000" d="1000000"/>
                      <am3d:sz n="1000000" d="1000000"/>
                    </am3d:scale>
                    <am3d:rot ax="1381910" ay="1568834" az="636670"/>
                    <am3d:postTrans dx="0" dy="0" dz="0"/>
                  </am3d:trans>
                  <am3d:raster rName="Office3DRenderer" rVer="16.0.8326">
                    <am3d:blip r:embed="rId4"/>
                  </am3d:raster>
                  <am3d:objViewport viewportSz="134132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Landscape with Waterfall">
                <a:extLst>
                  <a:ext uri="{FF2B5EF4-FFF2-40B4-BE49-F238E27FC236}">
                    <a16:creationId xmlns:a16="http://schemas.microsoft.com/office/drawing/2014/main" id="{0010E225-D704-4F75-BA7B-93C092C9C343}"/>
                  </a:ext>
                </a:extLst>
              </p:cNvPr>
              <p:cNvPicPr>
                <a:picLocks noGrp="1" noRot="1" noChangeAspect="1" noMove="1" noResize="1" noEditPoints="1" noAdjustHandles="1" noChangeArrowheads="1" noChangeShapeType="1" noCrop="1"/>
              </p:cNvPicPr>
              <p:nvPr/>
            </p:nvPicPr>
            <p:blipFill>
              <a:blip r:embed="rId4"/>
              <a:stretch>
                <a:fillRect/>
              </a:stretch>
            </p:blipFill>
            <p:spPr>
              <a:xfrm>
                <a:off x="3780756" y="5"/>
                <a:ext cx="8411244" cy="68579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Deer">
                <a:extLst>
                  <a:ext uri="{FF2B5EF4-FFF2-40B4-BE49-F238E27FC236}">
                    <a16:creationId xmlns:a16="http://schemas.microsoft.com/office/drawing/2014/main" id="{626E80C2-A653-4A77-BADB-4B2F301CC0BD}"/>
                  </a:ext>
                </a:extLst>
              </p:cNvPr>
              <p:cNvGraphicFramePr>
                <a:graphicFrameLocks noChangeAspect="1"/>
              </p:cNvGraphicFramePr>
              <p:nvPr/>
            </p:nvGraphicFramePr>
            <p:xfrm>
              <a:off x="5060949" y="3378893"/>
              <a:ext cx="296049" cy="379589"/>
            </p:xfrm>
            <a:graphic>
              <a:graphicData uri="http://schemas.microsoft.com/office/drawing/2017/model3d">
                <am3d:model3d r:embed="rId5">
                  <am3d:spPr>
                    <a:xfrm>
                      <a:off x="0" y="0"/>
                      <a:ext cx="296049" cy="379589"/>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x="1424561" ay="2215566" az="888151"/>
                    <am3d:postTrans dx="0" dy="0" dz="0"/>
                  </am3d:trans>
                  <am3d:raster rName="Office3DRenderer" rVer="16.0.8326">
                    <am3d:blip r:embed="rId6"/>
                  </am3d:raster>
                  <am3d:objViewport viewportSz="4012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Deer">
                <a:extLst>
                  <a:ext uri="{FF2B5EF4-FFF2-40B4-BE49-F238E27FC236}">
                    <a16:creationId xmlns:a16="http://schemas.microsoft.com/office/drawing/2014/main" id="{626E80C2-A653-4A77-BADB-4B2F301CC0BD}"/>
                  </a:ext>
                </a:extLst>
              </p:cNvPr>
              <p:cNvPicPr>
                <a:picLocks noGrp="1" noRot="1" noChangeAspect="1" noMove="1" noResize="1" noEditPoints="1" noAdjustHandles="1" noChangeArrowheads="1" noChangeShapeType="1" noCrop="1"/>
              </p:cNvPicPr>
              <p:nvPr/>
            </p:nvPicPr>
            <p:blipFill>
              <a:blip r:embed="rId6"/>
              <a:stretch>
                <a:fillRect/>
              </a:stretch>
            </p:blipFill>
            <p:spPr>
              <a:xfrm>
                <a:off x="5060949" y="3378893"/>
                <a:ext cx="296049" cy="3795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Wind turbine">
                <a:extLst>
                  <a:ext uri="{FF2B5EF4-FFF2-40B4-BE49-F238E27FC236}">
                    <a16:creationId xmlns:a16="http://schemas.microsoft.com/office/drawing/2014/main" id="{952709FD-4D97-4F00-82F6-966254048E04}"/>
                  </a:ext>
                </a:extLst>
              </p:cNvPr>
              <p:cNvGraphicFramePr>
                <a:graphicFrameLocks noChangeAspect="1"/>
              </p:cNvGraphicFramePr>
              <p:nvPr/>
            </p:nvGraphicFramePr>
            <p:xfrm>
              <a:off x="7867533" y="2118318"/>
              <a:ext cx="939695" cy="1653203"/>
            </p:xfrm>
            <a:graphic>
              <a:graphicData uri="http://schemas.microsoft.com/office/drawing/2017/model3d">
                <am3d:model3d r:embed="rId7">
                  <am3d:spPr>
                    <a:xfrm>
                      <a:off x="0" y="0"/>
                      <a:ext cx="939695" cy="1653203"/>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512978" ay="-640952" az="-95771"/>
                    <am3d:postTrans dx="0" dy="0" dz="0"/>
                  </am3d:trans>
                  <am3d:raster rName="Office3DRenderer" rVer="16.0.8326">
                    <am3d:blip r:embed="rId8"/>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frame="3764"/>
                    </a:ext>
                  </am3d:extLst>
                  <am3d:objViewport viewportSz="18756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Wind turbine">
                <a:extLst>
                  <a:ext uri="{FF2B5EF4-FFF2-40B4-BE49-F238E27FC236}">
                    <a16:creationId xmlns:a16="http://schemas.microsoft.com/office/drawing/2014/main" id="{952709FD-4D97-4F00-82F6-966254048E04}"/>
                  </a:ext>
                </a:extLst>
              </p:cNvPr>
              <p:cNvPicPr>
                <a:picLocks noGrp="1" noRot="1" noChangeAspect="1" noMove="1" noResize="1" noEditPoints="1" noAdjustHandles="1" noChangeArrowheads="1" noChangeShapeType="1" noCrop="1"/>
              </p:cNvPicPr>
              <p:nvPr/>
            </p:nvPicPr>
            <p:blipFill>
              <a:blip r:embed="rId8"/>
              <a:stretch>
                <a:fillRect/>
              </a:stretch>
            </p:blipFill>
            <p:spPr>
              <a:xfrm>
                <a:off x="7867533" y="2118318"/>
                <a:ext cx="939695" cy="165320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Wind turbine">
                <a:extLst>
                  <a:ext uri="{FF2B5EF4-FFF2-40B4-BE49-F238E27FC236}">
                    <a16:creationId xmlns:a16="http://schemas.microsoft.com/office/drawing/2014/main" id="{D081C1F5-A07D-47EB-A0DF-534550973FC7}"/>
                  </a:ext>
                </a:extLst>
              </p:cNvPr>
              <p:cNvGraphicFramePr>
                <a:graphicFrameLocks noChangeAspect="1"/>
              </p:cNvGraphicFramePr>
              <p:nvPr/>
            </p:nvGraphicFramePr>
            <p:xfrm>
              <a:off x="7242013" y="1508294"/>
              <a:ext cx="788260" cy="1386784"/>
            </p:xfrm>
            <a:graphic>
              <a:graphicData uri="http://schemas.microsoft.com/office/drawing/2017/model3d">
                <am3d:model3d r:embed="rId7">
                  <am3d:spPr>
                    <a:xfrm>
                      <a:off x="0" y="0"/>
                      <a:ext cx="788260" cy="1386784"/>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512978" ay="-640952" az="-95771"/>
                    <am3d:postTrans dx="0" dy="0" dz="0"/>
                  </am3d:trans>
                  <am3d:raster rName="Office3DRenderer" rVer="16.0.8326">
                    <am3d:blip r:embed="rId9"/>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frame="3764"/>
                    </a:ext>
                  </am3d:extLst>
                  <am3d:objViewport viewportSz="15733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Wind turbine">
                <a:extLst>
                  <a:ext uri="{FF2B5EF4-FFF2-40B4-BE49-F238E27FC236}">
                    <a16:creationId xmlns:a16="http://schemas.microsoft.com/office/drawing/2014/main" id="{D081C1F5-A07D-47EB-A0DF-534550973FC7}"/>
                  </a:ext>
                </a:extLst>
              </p:cNvPr>
              <p:cNvPicPr>
                <a:picLocks noGrp="1" noRot="1" noChangeAspect="1" noMove="1" noResize="1" noEditPoints="1" noAdjustHandles="1" noChangeArrowheads="1" noChangeShapeType="1" noCrop="1"/>
              </p:cNvPicPr>
              <p:nvPr/>
            </p:nvPicPr>
            <p:blipFill>
              <a:blip r:embed="rId9"/>
              <a:stretch>
                <a:fillRect/>
              </a:stretch>
            </p:blipFill>
            <p:spPr>
              <a:xfrm>
                <a:off x="7242013" y="1508294"/>
                <a:ext cx="788260" cy="13867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4" name="3D Model 33" descr="Wind turbine">
                <a:extLst>
                  <a:ext uri="{FF2B5EF4-FFF2-40B4-BE49-F238E27FC236}">
                    <a16:creationId xmlns:a16="http://schemas.microsoft.com/office/drawing/2014/main" id="{18546D5A-0D3A-4DA7-94FA-D3405D62DC5F}"/>
                  </a:ext>
                </a:extLst>
              </p:cNvPr>
              <p:cNvGraphicFramePr>
                <a:graphicFrameLocks noChangeAspect="1"/>
              </p:cNvGraphicFramePr>
              <p:nvPr/>
            </p:nvGraphicFramePr>
            <p:xfrm>
              <a:off x="6293185" y="1156844"/>
              <a:ext cx="636067" cy="1119032"/>
            </p:xfrm>
            <a:graphic>
              <a:graphicData uri="http://schemas.microsoft.com/office/drawing/2017/model3d">
                <am3d:model3d r:embed="rId7">
                  <am3d:spPr>
                    <a:xfrm>
                      <a:off x="0" y="0"/>
                      <a:ext cx="636067" cy="1119032"/>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512978" ay="-640952" az="-95771"/>
                    <am3d:postTrans dx="0" dy="0" dz="0"/>
                  </am3d:trans>
                  <am3d:raster rName="Office3DRenderer" rVer="16.0.8326">
                    <am3d:blip r:embed="rId10"/>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frame="3764"/>
                    </a:ext>
                  </am3d:extLst>
                  <am3d:objViewport viewportSz="12695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Wind turbine">
                <a:extLst>
                  <a:ext uri="{FF2B5EF4-FFF2-40B4-BE49-F238E27FC236}">
                    <a16:creationId xmlns:a16="http://schemas.microsoft.com/office/drawing/2014/main" id="{18546D5A-0D3A-4DA7-94FA-D3405D62DC5F}"/>
                  </a:ext>
                </a:extLst>
              </p:cNvPr>
              <p:cNvPicPr>
                <a:picLocks noGrp="1" noRot="1" noChangeAspect="1" noMove="1" noResize="1" noEditPoints="1" noAdjustHandles="1" noChangeArrowheads="1" noChangeShapeType="1" noCrop="1"/>
              </p:cNvPicPr>
              <p:nvPr/>
            </p:nvPicPr>
            <p:blipFill>
              <a:blip r:embed="rId10"/>
              <a:stretch>
                <a:fillRect/>
              </a:stretch>
            </p:blipFill>
            <p:spPr>
              <a:xfrm>
                <a:off x="6293185" y="1156844"/>
                <a:ext cx="636067" cy="111903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0" name="3D Model 29" descr="Chess Clock">
                <a:extLst>
                  <a:ext uri="{FF2B5EF4-FFF2-40B4-BE49-F238E27FC236}">
                    <a16:creationId xmlns:a16="http://schemas.microsoft.com/office/drawing/2014/main" id="{CDA61E3E-07B4-41FC-8EDE-8E3EC89A5851}"/>
                  </a:ext>
                </a:extLst>
              </p:cNvPr>
              <p:cNvGraphicFramePr>
                <a:graphicFrameLocks noChangeAspect="1"/>
              </p:cNvGraphicFramePr>
              <p:nvPr/>
            </p:nvGraphicFramePr>
            <p:xfrm>
              <a:off x="9786025" y="2275876"/>
              <a:ext cx="303992" cy="277494"/>
            </p:xfrm>
            <a:graphic>
              <a:graphicData uri="http://schemas.microsoft.com/office/drawing/2017/model3d">
                <am3d:model3d r:embed="rId11">
                  <am3d:spPr>
                    <a:xfrm>
                      <a:off x="0" y="0"/>
                      <a:ext cx="303992" cy="277494"/>
                    </a:xfrm>
                    <a:prstGeom prst="rect">
                      <a:avLst/>
                    </a:prstGeom>
                  </am3d:spPr>
                  <am3d:camera>
                    <am3d:pos x="0" y="0" z="56970681"/>
                    <am3d:up dx="0" dy="36000000" dz="0"/>
                    <am3d:lookAt x="0" y="0" z="0"/>
                    <am3d:perspective fov="2700000"/>
                  </am3d:camera>
                  <am3d:trans>
                    <am3d:meterPerModelUnit n="5555566" d="1000000"/>
                    <am3d:preTrans dx="0" dy="-9750063" dz="0"/>
                    <am3d:scale>
                      <am3d:sx n="1000000" d="1000000"/>
                      <am3d:sy n="1000000" d="1000000"/>
                      <am3d:sz n="1000000" d="1000000"/>
                    </am3d:scale>
                    <am3d:rot ax="9029411" ay="2215251" az="9673340"/>
                    <am3d:postTrans dx="0" dy="0" dz="0"/>
                  </am3d:trans>
                  <am3d:raster rName="Office3DRenderer" rVer="16.0.8326">
                    <am3d:blip r:embed="rId12"/>
                  </am3d:raster>
                  <am3d:objViewport viewportSz="3251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Chess Clock">
                <a:extLst>
                  <a:ext uri="{FF2B5EF4-FFF2-40B4-BE49-F238E27FC236}">
                    <a16:creationId xmlns:a16="http://schemas.microsoft.com/office/drawing/2014/main" id="{CDA61E3E-07B4-41FC-8EDE-8E3EC89A5851}"/>
                  </a:ext>
                </a:extLst>
              </p:cNvPr>
              <p:cNvPicPr>
                <a:picLocks noGrp="1" noRot="1" noChangeAspect="1" noMove="1" noResize="1" noEditPoints="1" noAdjustHandles="1" noChangeArrowheads="1" noChangeShapeType="1" noCrop="1"/>
              </p:cNvPicPr>
              <p:nvPr/>
            </p:nvPicPr>
            <p:blipFill>
              <a:blip r:embed="rId12"/>
              <a:stretch>
                <a:fillRect/>
              </a:stretch>
            </p:blipFill>
            <p:spPr>
              <a:xfrm>
                <a:off x="9786025" y="2275876"/>
                <a:ext cx="303992" cy="277494"/>
              </a:xfrm>
              <a:prstGeom prst="rect">
                <a:avLst/>
              </a:prstGeom>
            </p:spPr>
          </p:pic>
        </mc:Fallback>
      </mc:AlternateContent>
      <p:cxnSp>
        <p:nvCxnSpPr>
          <p:cNvPr id="31" name="Straight Connector 30">
            <a:extLst>
              <a:ext uri="{FF2B5EF4-FFF2-40B4-BE49-F238E27FC236}">
                <a16:creationId xmlns:a16="http://schemas.microsoft.com/office/drawing/2014/main" id="{A82E163F-AF0C-4DD2-8CC8-D791046C259C}"/>
              </a:ext>
            </a:extLst>
          </p:cNvPr>
          <p:cNvCxnSpPr>
            <a:cxnSpLocks/>
            <a:stCxn id="30" idx="0"/>
          </p:cNvCxnSpPr>
          <p:nvPr/>
        </p:nvCxnSpPr>
        <p:spPr>
          <a:xfrm flipV="1">
            <a:off x="9938022" y="714169"/>
            <a:ext cx="684639" cy="1561708"/>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2E49C2-DD06-4EA5-BCE7-2924DE36065A}"/>
              </a:ext>
            </a:extLst>
          </p:cNvPr>
          <p:cNvCxnSpPr>
            <a:cxnSpLocks/>
            <a:stCxn id="30" idx="0"/>
          </p:cNvCxnSpPr>
          <p:nvPr/>
        </p:nvCxnSpPr>
        <p:spPr>
          <a:xfrm flipH="1" flipV="1">
            <a:off x="9221914" y="575421"/>
            <a:ext cx="716108" cy="1700456"/>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0434D6D-5D3A-49A1-867C-40B309638FE6}"/>
              </a:ext>
            </a:extLst>
          </p:cNvPr>
          <p:cNvCxnSpPr>
            <a:cxnSpLocks/>
            <a:stCxn id="30" idx="0"/>
          </p:cNvCxnSpPr>
          <p:nvPr/>
        </p:nvCxnSpPr>
        <p:spPr>
          <a:xfrm flipV="1">
            <a:off x="9938022" y="648625"/>
            <a:ext cx="5114" cy="1627252"/>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3E1F01-0B1A-48B5-A440-57B2B20444C9}"/>
              </a:ext>
            </a:extLst>
          </p:cNvPr>
          <p:cNvCxnSpPr>
            <a:cxnSpLocks/>
          </p:cNvCxnSpPr>
          <p:nvPr/>
        </p:nvCxnSpPr>
        <p:spPr>
          <a:xfrm flipV="1">
            <a:off x="9945940" y="960484"/>
            <a:ext cx="183605" cy="1315391"/>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37" name="3D Model 36" descr="Decorative Anemometer">
                <a:extLst>
                  <a:ext uri="{FF2B5EF4-FFF2-40B4-BE49-F238E27FC236}">
                    <a16:creationId xmlns:a16="http://schemas.microsoft.com/office/drawing/2014/main" id="{DB799380-4ADF-435B-9F22-EF500FE27215}"/>
                  </a:ext>
                </a:extLst>
              </p:cNvPr>
              <p:cNvGraphicFramePr>
                <a:graphicFrameLocks noChangeAspect="1"/>
              </p:cNvGraphicFramePr>
              <p:nvPr/>
            </p:nvGraphicFramePr>
            <p:xfrm>
              <a:off x="9926380" y="829652"/>
              <a:ext cx="426577" cy="407617"/>
            </p:xfrm>
            <a:graphic>
              <a:graphicData uri="http://schemas.microsoft.com/office/drawing/2017/model3d">
                <am3d:model3d r:embed="rId13">
                  <am3d:spPr>
                    <a:xfrm>
                      <a:off x="0" y="0"/>
                      <a:ext cx="426577" cy="407617"/>
                    </a:xfrm>
                    <a:prstGeom prst="rect">
                      <a:avLst/>
                    </a:prstGeom>
                  </am3d:spPr>
                  <am3d:camera>
                    <am3d:pos x="0" y="0" z="80792572"/>
                    <am3d:up dx="0" dy="36000000" dz="0"/>
                    <am3d:lookAt x="0" y="0" z="0"/>
                    <am3d:perspective fov="2700000"/>
                  </am3d:camera>
                  <am3d:trans>
                    <am3d:meterPerModelUnit n="1251622" d="1000000"/>
                    <am3d:preTrans dx="0" dy="-1390005" dz="0"/>
                    <am3d:scale>
                      <am3d:sx n="1000000" d="1000000"/>
                      <am3d:sy n="1000000" d="1000000"/>
                      <am3d:sz n="1000000" d="1000000"/>
                    </am3d:scale>
                    <am3d:rot ax="1144971" ay="815453" az="278851"/>
                    <am3d:postTrans dx="0" dy="0" dz="0"/>
                  </am3d:trans>
                  <am3d:raster rName="Office3DRenderer" rVer="16.0.8326">
                    <am3d:blip r:embed="rId14"/>
                  </am3d:raster>
                  <am3d:objViewport viewportSz="5782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Decorative Anemometer">
                <a:extLst>
                  <a:ext uri="{FF2B5EF4-FFF2-40B4-BE49-F238E27FC236}">
                    <a16:creationId xmlns:a16="http://schemas.microsoft.com/office/drawing/2014/main" id="{DB799380-4ADF-435B-9F22-EF500FE27215}"/>
                  </a:ext>
                </a:extLst>
              </p:cNvPr>
              <p:cNvPicPr>
                <a:picLocks noGrp="1" noRot="1" noChangeAspect="1" noMove="1" noResize="1" noEditPoints="1" noAdjustHandles="1" noChangeArrowheads="1" noChangeShapeType="1" noCrop="1"/>
              </p:cNvPicPr>
              <p:nvPr/>
            </p:nvPicPr>
            <p:blipFill>
              <a:blip r:embed="rId14"/>
              <a:stretch>
                <a:fillRect/>
              </a:stretch>
            </p:blipFill>
            <p:spPr>
              <a:xfrm>
                <a:off x="9926380" y="829652"/>
                <a:ext cx="426577" cy="40761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Fishing Rod">
                <a:extLst>
                  <a:ext uri="{FF2B5EF4-FFF2-40B4-BE49-F238E27FC236}">
                    <a16:creationId xmlns:a16="http://schemas.microsoft.com/office/drawing/2014/main" id="{30BDAA6B-C678-46C2-8834-6CC53C7B4D71}"/>
                  </a:ext>
                </a:extLst>
              </p:cNvPr>
              <p:cNvGraphicFramePr>
                <a:graphicFrameLocks noChangeAspect="1"/>
              </p:cNvGraphicFramePr>
              <p:nvPr/>
            </p:nvGraphicFramePr>
            <p:xfrm>
              <a:off x="10120520" y="1099770"/>
              <a:ext cx="67189" cy="1519905"/>
            </p:xfrm>
            <a:graphic>
              <a:graphicData uri="http://schemas.microsoft.com/office/drawing/2017/model3d">
                <am3d:model3d r:embed="rId15">
                  <am3d:spPr>
                    <a:xfrm>
                      <a:off x="0" y="0"/>
                      <a:ext cx="67189" cy="1519905"/>
                    </a:xfrm>
                    <a:prstGeom prst="rect">
                      <a:avLst/>
                    </a:prstGeom>
                  </am3d:spPr>
                  <am3d:camera>
                    <am3d:pos x="0" y="0" z="47173662"/>
                    <am3d:up dx="0" dy="36000000" dz="0"/>
                    <am3d:lookAt x="0" y="0" z="0"/>
                    <am3d:perspective fov="2700000"/>
                  </am3d:camera>
                  <am3d:trans>
                    <am3d:meterPerModelUnit n="1149373" d="1000000"/>
                    <am3d:preTrans dx="0" dy="0" dz="2"/>
                    <am3d:scale>
                      <am3d:sx n="1000000" d="1000000"/>
                      <am3d:sy n="1000000" d="1000000"/>
                      <am3d:sz n="1000000" d="1000000"/>
                    </am3d:scale>
                    <am3d:rot ax="5404465" ay="-792671" az="5380629"/>
                    <am3d:postTrans dx="0" dy="0" dz="0"/>
                  </am3d:trans>
                  <am3d:raster rName="Office3DRenderer" rVer="16.0.8326">
                    <am3d:blip r:embed="rId16"/>
                  </am3d:raster>
                  <am3d:objViewport viewportSz="13904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Fishing Rod">
                <a:extLst>
                  <a:ext uri="{FF2B5EF4-FFF2-40B4-BE49-F238E27FC236}">
                    <a16:creationId xmlns:a16="http://schemas.microsoft.com/office/drawing/2014/main" id="{30BDAA6B-C678-46C2-8834-6CC53C7B4D71}"/>
                  </a:ext>
                </a:extLst>
              </p:cNvPr>
              <p:cNvPicPr>
                <a:picLocks noGrp="1" noRot="1" noChangeAspect="1" noMove="1" noResize="1" noEditPoints="1" noAdjustHandles="1" noChangeArrowheads="1" noChangeShapeType="1" noCrop="1"/>
              </p:cNvPicPr>
              <p:nvPr/>
            </p:nvPicPr>
            <p:blipFill>
              <a:blip r:embed="rId16"/>
              <a:stretch>
                <a:fillRect/>
              </a:stretch>
            </p:blipFill>
            <p:spPr>
              <a:xfrm>
                <a:off x="10120520" y="1099770"/>
                <a:ext cx="67189" cy="1519905"/>
              </a:xfrm>
              <a:prstGeom prst="rect">
                <a:avLst/>
              </a:prstGeom>
            </p:spPr>
          </p:pic>
        </mc:Fallback>
      </mc:AlternateContent>
      <p:sp>
        <p:nvSpPr>
          <p:cNvPr id="44" name="Title 1">
            <a:extLst>
              <a:ext uri="{FF2B5EF4-FFF2-40B4-BE49-F238E27FC236}">
                <a16:creationId xmlns:a16="http://schemas.microsoft.com/office/drawing/2014/main" id="{C88C8DE5-DD26-404F-9839-7F82C8A7A56D}"/>
              </a:ext>
            </a:extLst>
          </p:cNvPr>
          <p:cNvSpPr txBox="1">
            <a:spLocks/>
          </p:cNvSpPr>
          <p:nvPr/>
        </p:nvSpPr>
        <p:spPr>
          <a:xfrm>
            <a:off x="288000" y="244800"/>
            <a:ext cx="11616000" cy="352800"/>
          </a:xfrm>
          <a:prstGeom prst="rect">
            <a:avLst/>
          </a:prstGeom>
        </p:spPr>
        <p:txBody>
          <a:bodyPr vert="horz" lIns="0" tIns="0" rIns="0" bIns="0" rtlCol="0" anchor="t" anchorCtr="0">
            <a:noAutofit/>
          </a:bodyPr>
          <a:lstStyle>
            <a:lvl1pPr algn="l" defTabSz="914377" rtl="0" eaLnBrk="1" latinLnBrk="0" hangingPunct="1">
              <a:lnSpc>
                <a:spcPct val="96000"/>
              </a:lnSpc>
              <a:spcBef>
                <a:spcPct val="0"/>
              </a:spcBef>
              <a:buNone/>
              <a:defRPr sz="2400" kern="1200">
                <a:solidFill>
                  <a:schemeClr val="tx1"/>
                </a:solidFill>
                <a:latin typeface="+mj-lt"/>
                <a:ea typeface="+mj-ea"/>
                <a:cs typeface="+mj-cs"/>
              </a:defRPr>
            </a:lvl1pPr>
          </a:lstStyle>
          <a:p>
            <a:pPr marL="0" marR="0" lvl="0" indent="0" algn="l" defTabSz="914377" rtl="0" eaLnBrk="1" fontAlgn="auto" latinLnBrk="0" hangingPunct="1">
              <a:lnSpc>
                <a:spcPct val="96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37424A"/>
                </a:solidFill>
                <a:effectLst/>
                <a:uLnTx/>
                <a:uFillTx/>
                <a:latin typeface="Arial"/>
                <a:ea typeface="+mj-ea"/>
                <a:cs typeface="+mj-cs"/>
              </a:rPr>
              <a:t>Problem definition: What exactly is the problem?</a:t>
            </a:r>
            <a:br>
              <a:rPr kumimoji="0" lang="en-US" sz="2400" b="1" i="0" u="none" strike="noStrike" kern="1200" cap="none" spc="0" normalizeH="0" baseline="0" noProof="0" dirty="0">
                <a:ln>
                  <a:noFill/>
                </a:ln>
                <a:solidFill>
                  <a:srgbClr val="37424A"/>
                </a:solidFill>
                <a:effectLst/>
                <a:uLnTx/>
                <a:uFillTx/>
                <a:latin typeface="Arial"/>
                <a:ea typeface="+mj-ea"/>
                <a:cs typeface="+mj-cs"/>
              </a:rPr>
            </a:br>
            <a:r>
              <a:rPr kumimoji="0" lang="en-US" sz="2000" b="1" i="0" u="none" strike="noStrike" kern="1200" cap="none" spc="0" normalizeH="0" baseline="0" noProof="0" dirty="0">
                <a:ln>
                  <a:noFill/>
                </a:ln>
                <a:solidFill>
                  <a:srgbClr val="37424A"/>
                </a:solidFill>
                <a:effectLst/>
                <a:uLnTx/>
                <a:uFillTx/>
                <a:latin typeface="Arial"/>
                <a:ea typeface="+mj-ea"/>
                <a:cs typeface="+mj-cs"/>
              </a:rPr>
              <a:t>Recap and Introduction</a:t>
            </a:r>
            <a:endParaRPr kumimoji="0" lang="en-GB" sz="2000" b="0" i="0" u="none" strike="noStrike" kern="1200" cap="none" spc="0" normalizeH="0" baseline="0" noProof="0" dirty="0">
              <a:ln>
                <a:noFill/>
              </a:ln>
              <a:solidFill>
                <a:sysClr val="windowText" lastClr="000000"/>
              </a:solidFill>
              <a:effectLst/>
              <a:uLnTx/>
              <a:uFillTx/>
              <a:latin typeface="Arial"/>
              <a:ea typeface="+mj-ea"/>
              <a:cs typeface="+mj-cs"/>
            </a:endParaRPr>
          </a:p>
        </p:txBody>
      </p:sp>
      <p:pic>
        <p:nvPicPr>
          <p:cNvPr id="9" name="Picture 8">
            <a:extLst>
              <a:ext uri="{FF2B5EF4-FFF2-40B4-BE49-F238E27FC236}">
                <a16:creationId xmlns:a16="http://schemas.microsoft.com/office/drawing/2014/main" id="{4EBE4A11-F7A9-4980-A894-AA6FAC29FD36}"/>
              </a:ext>
            </a:extLst>
          </p:cNvPr>
          <p:cNvPicPr>
            <a:picLocks noChangeAspect="1"/>
          </p:cNvPicPr>
          <p:nvPr/>
        </p:nvPicPr>
        <p:blipFill>
          <a:blip r:embed="rId17"/>
          <a:stretch>
            <a:fillRect/>
          </a:stretch>
        </p:blipFill>
        <p:spPr>
          <a:xfrm>
            <a:off x="175325" y="1727202"/>
            <a:ext cx="9091754" cy="4683111"/>
          </a:xfrm>
          <a:prstGeom prst="rect">
            <a:avLst/>
          </a:prstGeom>
        </p:spPr>
      </p:pic>
      <p:pic>
        <p:nvPicPr>
          <p:cNvPr id="12" name="Picture 11">
            <a:extLst>
              <a:ext uri="{FF2B5EF4-FFF2-40B4-BE49-F238E27FC236}">
                <a16:creationId xmlns:a16="http://schemas.microsoft.com/office/drawing/2014/main" id="{D2CA98B2-B13B-4D2D-873C-74AC0ADA0B5D}"/>
              </a:ext>
            </a:extLst>
          </p:cNvPr>
          <p:cNvPicPr>
            <a:picLocks noChangeAspect="1"/>
          </p:cNvPicPr>
          <p:nvPr/>
        </p:nvPicPr>
        <p:blipFill>
          <a:blip r:embed="rId18"/>
          <a:stretch>
            <a:fillRect/>
          </a:stretch>
        </p:blipFill>
        <p:spPr>
          <a:xfrm>
            <a:off x="213958" y="3516440"/>
            <a:ext cx="4723846" cy="2367872"/>
          </a:xfrm>
          <a:prstGeom prst="rect">
            <a:avLst/>
          </a:prstGeom>
        </p:spPr>
      </p:pic>
      <p:pic>
        <p:nvPicPr>
          <p:cNvPr id="15" name="Picture 14">
            <a:extLst>
              <a:ext uri="{FF2B5EF4-FFF2-40B4-BE49-F238E27FC236}">
                <a16:creationId xmlns:a16="http://schemas.microsoft.com/office/drawing/2014/main" id="{4364CFA2-2CB5-42D3-8D58-EA140F75FB39}"/>
              </a:ext>
            </a:extLst>
          </p:cNvPr>
          <p:cNvPicPr>
            <a:picLocks noChangeAspect="1"/>
          </p:cNvPicPr>
          <p:nvPr/>
        </p:nvPicPr>
        <p:blipFill>
          <a:blip r:embed="rId19"/>
          <a:stretch>
            <a:fillRect/>
          </a:stretch>
        </p:blipFill>
        <p:spPr>
          <a:xfrm>
            <a:off x="152126" y="1068774"/>
            <a:ext cx="4705809" cy="2367872"/>
          </a:xfrm>
          <a:prstGeom prst="rect">
            <a:avLst/>
          </a:prstGeom>
        </p:spPr>
      </p:pic>
    </p:spTree>
    <p:extLst>
      <p:ext uri="{BB962C8B-B14F-4D97-AF65-F5344CB8AC3E}">
        <p14:creationId xmlns:p14="http://schemas.microsoft.com/office/powerpoint/2010/main" val="27125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000" fill="hold"/>
                                        <p:tgtEl>
                                          <p:spTgt spid="29"/>
                                        </p:tgtEl>
                                        <p:attrNameLst>
                                          <p:attrName>embedded1</p:attrName>
                                        </p:attrNameLst>
                                      </p:cBhvr>
                                      <p:tavLst>
                                        <p:tav tm="0">
                                          <p:val>
                                            <p:fltVal val="0"/>
                                          </p:val>
                                        </p:tav>
                                        <p:tav tm="100000">
                                          <p:val>
                                            <p:fltVal val="1"/>
                                          </p:val>
                                        </p:tav>
                                      </p:tavLst>
                                    </p:anim>
                                  </p:childTnLst>
                                </p:cTn>
                              </p:par>
                              <p:par>
                                <p:cTn id="7" presetID="100" presetClass="emph" presetSubtype="1" repeatCount="indefinite" fill="hold" nodeType="withEffect">
                                  <p:stCondLst>
                                    <p:cond delay="0"/>
                                  </p:stCondLst>
                                  <p:childTnLst>
                                    <p:anim calcmode="lin" valueType="num">
                                      <p:cBhvr>
                                        <p:cTn id="8" dur="3000" fill="hold"/>
                                        <p:tgtEl>
                                          <p:spTgt spid="33"/>
                                        </p:tgtEl>
                                        <p:attrNameLst>
                                          <p:attrName>embedded1</p:attrName>
                                        </p:attrNameLst>
                                      </p:cBhvr>
                                      <p:tavLst>
                                        <p:tav tm="0">
                                          <p:val>
                                            <p:fltVal val="0"/>
                                          </p:val>
                                        </p:tav>
                                        <p:tav tm="100000">
                                          <p:val>
                                            <p:fltVal val="1"/>
                                          </p:val>
                                        </p:tav>
                                      </p:tavLst>
                                    </p:anim>
                                  </p:childTnLst>
                                </p:cTn>
                              </p:par>
                              <p:par>
                                <p:cTn id="9" presetID="100" presetClass="emph" presetSubtype="1" repeatCount="indefinite" fill="hold" nodeType="withEffect">
                                  <p:stCondLst>
                                    <p:cond delay="0"/>
                                  </p:stCondLst>
                                  <p:childTnLst>
                                    <p:anim calcmode="lin" valueType="num">
                                      <p:cBhvr>
                                        <p:cTn id="10" dur="3000" fill="hold"/>
                                        <p:tgtEl>
                                          <p:spTgt spid="34"/>
                                        </p:tgtEl>
                                        <p:attrNameLst>
                                          <p:attrName>embedded1</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ED1907-4124-45F9-A155-1CC32F3319E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CB0DEF-0313-43CE-8806-B644FC9EC852}" type="slidenum">
              <a:rPr kumimoji="0" lang="en-GB" sz="800" b="1" i="0" u="none" strike="noStrike" kern="1200" cap="none" spc="0" normalizeH="0" baseline="0" noProof="0" smtClean="0">
                <a:ln>
                  <a:noFill/>
                </a:ln>
                <a:solidFill>
                  <a:srgbClr val="37424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800" b="1" i="0" u="none" strike="noStrike" kern="1200" cap="none" spc="0" normalizeH="0" baseline="0" noProof="0" dirty="0">
              <a:ln>
                <a:noFill/>
              </a:ln>
              <a:solidFill>
                <a:srgbClr val="37424A"/>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C757F63A-26F9-4287-9BC6-6F497B6675F1}"/>
              </a:ext>
            </a:extLst>
          </p:cNvPr>
          <p:cNvCxnSpPr>
            <a:cxnSpLocks/>
          </p:cNvCxnSpPr>
          <p:nvPr/>
        </p:nvCxnSpPr>
        <p:spPr>
          <a:xfrm>
            <a:off x="187762" y="1018095"/>
            <a:ext cx="11716238" cy="0"/>
          </a:xfrm>
          <a:prstGeom prst="line">
            <a:avLst/>
          </a:prstGeom>
          <a:ln w="19050"/>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2930A577-6C20-4923-AD59-8F747E31210B}"/>
              </a:ext>
            </a:extLst>
          </p:cNvPr>
          <p:cNvSpPr txBox="1">
            <a:spLocks/>
          </p:cNvSpPr>
          <p:nvPr/>
        </p:nvSpPr>
        <p:spPr>
          <a:xfrm>
            <a:off x="288000" y="244800"/>
            <a:ext cx="11616000" cy="352800"/>
          </a:xfrm>
          <a:prstGeom prst="rect">
            <a:avLst/>
          </a:prstGeom>
        </p:spPr>
        <p:txBody>
          <a:bodyPr vert="horz" lIns="0" tIns="0" rIns="0" bIns="0" rtlCol="0" anchor="t" anchorCtr="0">
            <a:noAutofit/>
          </a:bodyPr>
          <a:lstStyle>
            <a:lvl1pPr algn="l" defTabSz="914377" rtl="0" eaLnBrk="1" latinLnBrk="0" hangingPunct="1">
              <a:lnSpc>
                <a:spcPct val="96000"/>
              </a:lnSpc>
              <a:spcBef>
                <a:spcPct val="0"/>
              </a:spcBef>
              <a:buNone/>
              <a:defRPr sz="2400" kern="1200">
                <a:solidFill>
                  <a:schemeClr val="tx1"/>
                </a:solidFill>
                <a:latin typeface="+mj-lt"/>
                <a:ea typeface="+mj-ea"/>
                <a:cs typeface="+mj-cs"/>
              </a:defRPr>
            </a:lvl1pPr>
          </a:lstStyle>
          <a:p>
            <a:pPr marL="0" marR="0" lvl="0" indent="0" algn="l" defTabSz="914377" rtl="0" eaLnBrk="1" fontAlgn="auto" latinLnBrk="0" hangingPunct="1">
              <a:lnSpc>
                <a:spcPct val="96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j-ea"/>
                <a:cs typeface="+mj-cs"/>
              </a:rPr>
              <a:t>Methodology</a:t>
            </a:r>
            <a:br>
              <a:rPr kumimoji="0" lang="en-US" sz="2400" b="1" i="0" u="none" strike="noStrike" kern="1200" cap="none" spc="0" normalizeH="0" baseline="0" noProof="0" dirty="0">
                <a:ln>
                  <a:noFill/>
                </a:ln>
                <a:solidFill>
                  <a:srgbClr val="000000"/>
                </a:solidFill>
                <a:effectLst/>
                <a:uLnTx/>
                <a:uFillTx/>
                <a:latin typeface="Arial"/>
                <a:ea typeface="+mj-ea"/>
                <a:cs typeface="+mj-cs"/>
              </a:rPr>
            </a:br>
            <a:r>
              <a:rPr kumimoji="0" lang="en-US" sz="2000" b="1" i="0" u="none" strike="noStrike" kern="1200" cap="none" spc="0" normalizeH="0" baseline="0" noProof="0" dirty="0">
                <a:ln>
                  <a:noFill/>
                </a:ln>
                <a:solidFill>
                  <a:srgbClr val="000000"/>
                </a:solidFill>
                <a:effectLst/>
                <a:uLnTx/>
                <a:uFillTx/>
                <a:latin typeface="Arial"/>
                <a:ea typeface="+mj-ea"/>
                <a:cs typeface="+mj-cs"/>
              </a:rPr>
              <a:t>Mast Equivalent</a:t>
            </a:r>
            <a:endParaRPr kumimoji="0" lang="en-GB" sz="2000" b="1" i="0" u="none" strike="noStrike" kern="1200" cap="none" spc="0" normalizeH="0" baseline="0" noProof="0" dirty="0">
              <a:ln>
                <a:noFill/>
              </a:ln>
              <a:solidFill>
                <a:srgbClr val="000000"/>
              </a:solidFill>
              <a:effectLst/>
              <a:uLnTx/>
              <a:uFillTx/>
              <a:latin typeface="Arial"/>
              <a:ea typeface="+mj-ea"/>
              <a:cs typeface="+mj-cs"/>
            </a:endParaRPr>
          </a:p>
        </p:txBody>
      </p:sp>
      <mc:AlternateContent xmlns:mc="http://schemas.openxmlformats.org/markup-compatibility/2006">
        <mc:Choice xmlns:am3d="http://schemas.microsoft.com/office/drawing/2017/model3d" Requires="am3d">
          <p:graphicFrame>
            <p:nvGraphicFramePr>
              <p:cNvPr id="10" name="3D Model 9" descr="Landscape with Waterfall">
                <a:extLst>
                  <a:ext uri="{FF2B5EF4-FFF2-40B4-BE49-F238E27FC236}">
                    <a16:creationId xmlns:a16="http://schemas.microsoft.com/office/drawing/2014/main" id="{0010E225-D704-4F75-BA7B-93C092C9C343}"/>
                  </a:ext>
                </a:extLst>
              </p:cNvPr>
              <p:cNvGraphicFramePr>
                <a:graphicFrameLocks noChangeAspect="1"/>
              </p:cNvGraphicFramePr>
              <p:nvPr/>
            </p:nvGraphicFramePr>
            <p:xfrm>
              <a:off x="3780756" y="5"/>
              <a:ext cx="8411244" cy="6857995"/>
            </p:xfrm>
            <a:graphic>
              <a:graphicData uri="http://schemas.microsoft.com/office/drawing/2017/model3d">
                <am3d:model3d r:embed="rId3">
                  <am3d:spPr>
                    <a:xfrm>
                      <a:off x="0" y="0"/>
                      <a:ext cx="8411244" cy="6857995"/>
                    </a:xfrm>
                    <a:prstGeom prst="rect">
                      <a:avLst/>
                    </a:prstGeom>
                  </am3d:spPr>
                  <am3d:camera>
                    <am3d:pos x="0" y="0" z="68635681"/>
                    <am3d:up dx="0" dy="36000000" dz="0"/>
                    <am3d:lookAt x="0" y="0" z="0"/>
                    <am3d:perspective fov="2700000"/>
                  </am3d:camera>
                  <am3d:trans>
                    <am3d:meterPerModelUnit n="6205847" d="1000000"/>
                    <am3d:preTrans dx="642278" dy="-9268046" dz="3515223"/>
                    <am3d:scale>
                      <am3d:sx n="1000000" d="1000000"/>
                      <am3d:sy n="1000000" d="1000000"/>
                      <am3d:sz n="1000000" d="1000000"/>
                    </am3d:scale>
                    <am3d:rot ax="1381910" ay="1568834" az="636670"/>
                    <am3d:postTrans dx="0" dy="0" dz="0"/>
                  </am3d:trans>
                  <am3d:raster rName="Office3DRenderer" rVer="16.0.8326">
                    <am3d:blip r:embed="rId4"/>
                  </am3d:raster>
                  <am3d:objViewport viewportSz="134132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Landscape with Waterfall">
                <a:extLst>
                  <a:ext uri="{FF2B5EF4-FFF2-40B4-BE49-F238E27FC236}">
                    <a16:creationId xmlns:a16="http://schemas.microsoft.com/office/drawing/2014/main" id="{0010E225-D704-4F75-BA7B-93C092C9C343}"/>
                  </a:ext>
                </a:extLst>
              </p:cNvPr>
              <p:cNvPicPr>
                <a:picLocks noGrp="1" noRot="1" noChangeAspect="1" noMove="1" noResize="1" noEditPoints="1" noAdjustHandles="1" noChangeArrowheads="1" noChangeShapeType="1" noCrop="1"/>
              </p:cNvPicPr>
              <p:nvPr/>
            </p:nvPicPr>
            <p:blipFill>
              <a:blip r:embed="rId4"/>
              <a:stretch>
                <a:fillRect/>
              </a:stretch>
            </p:blipFill>
            <p:spPr>
              <a:xfrm>
                <a:off x="3780756" y="5"/>
                <a:ext cx="8411244" cy="68579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hess Clock">
                <a:extLst>
                  <a:ext uri="{FF2B5EF4-FFF2-40B4-BE49-F238E27FC236}">
                    <a16:creationId xmlns:a16="http://schemas.microsoft.com/office/drawing/2014/main" id="{E74CBD1B-9790-4F7B-A875-DD04464C0B8C}"/>
                  </a:ext>
                </a:extLst>
              </p:cNvPr>
              <p:cNvGraphicFramePr>
                <a:graphicFrameLocks noChangeAspect="1"/>
              </p:cNvGraphicFramePr>
              <p:nvPr/>
            </p:nvGraphicFramePr>
            <p:xfrm>
              <a:off x="6201026" y="3960740"/>
              <a:ext cx="303992" cy="277494"/>
            </p:xfrm>
            <a:graphic>
              <a:graphicData uri="http://schemas.microsoft.com/office/drawing/2017/model3d">
                <am3d:model3d r:embed="rId5">
                  <am3d:spPr>
                    <a:xfrm>
                      <a:off x="0" y="0"/>
                      <a:ext cx="303992" cy="277494"/>
                    </a:xfrm>
                    <a:prstGeom prst="rect">
                      <a:avLst/>
                    </a:prstGeom>
                  </am3d:spPr>
                  <am3d:camera>
                    <am3d:pos x="0" y="0" z="56970681"/>
                    <am3d:up dx="0" dy="36000000" dz="0"/>
                    <am3d:lookAt x="0" y="0" z="0"/>
                    <am3d:perspective fov="2700000"/>
                  </am3d:camera>
                  <am3d:trans>
                    <am3d:meterPerModelUnit n="5555566" d="1000000"/>
                    <am3d:preTrans dx="0" dy="-9750063" dz="0"/>
                    <am3d:scale>
                      <am3d:sx n="1000000" d="1000000"/>
                      <am3d:sy n="1000000" d="1000000"/>
                      <am3d:sz n="1000000" d="1000000"/>
                    </am3d:scale>
                    <am3d:rot ax="9029411" ay="2215251" az="9673340"/>
                    <am3d:postTrans dx="0" dy="0" dz="0"/>
                  </am3d:trans>
                  <am3d:raster rName="Office3DRenderer" rVer="16.0.8326">
                    <am3d:blip r:embed="rId6"/>
                  </am3d:raster>
                  <am3d:objViewport viewportSz="3251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hess Clock">
                <a:extLst>
                  <a:ext uri="{FF2B5EF4-FFF2-40B4-BE49-F238E27FC236}">
                    <a16:creationId xmlns:a16="http://schemas.microsoft.com/office/drawing/2014/main" id="{E74CBD1B-9790-4F7B-A875-DD04464C0B8C}"/>
                  </a:ext>
                </a:extLst>
              </p:cNvPr>
              <p:cNvPicPr>
                <a:picLocks noGrp="1" noRot="1" noChangeAspect="1" noMove="1" noResize="1" noEditPoints="1" noAdjustHandles="1" noChangeArrowheads="1" noChangeShapeType="1" noCrop="1"/>
              </p:cNvPicPr>
              <p:nvPr/>
            </p:nvPicPr>
            <p:blipFill>
              <a:blip r:embed="rId6"/>
              <a:stretch>
                <a:fillRect/>
              </a:stretch>
            </p:blipFill>
            <p:spPr>
              <a:xfrm>
                <a:off x="6201026" y="3960740"/>
                <a:ext cx="303992" cy="2774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Deer">
                <a:extLst>
                  <a:ext uri="{FF2B5EF4-FFF2-40B4-BE49-F238E27FC236}">
                    <a16:creationId xmlns:a16="http://schemas.microsoft.com/office/drawing/2014/main" id="{626E80C2-A653-4A77-BADB-4B2F301CC0BD}"/>
                  </a:ext>
                </a:extLst>
              </p:cNvPr>
              <p:cNvGraphicFramePr>
                <a:graphicFrameLocks noChangeAspect="1"/>
              </p:cNvGraphicFramePr>
              <p:nvPr/>
            </p:nvGraphicFramePr>
            <p:xfrm>
              <a:off x="5060949" y="3378893"/>
              <a:ext cx="296049" cy="379589"/>
            </p:xfrm>
            <a:graphic>
              <a:graphicData uri="http://schemas.microsoft.com/office/drawing/2017/model3d">
                <am3d:model3d r:embed="rId7">
                  <am3d:spPr>
                    <a:xfrm>
                      <a:off x="0" y="0"/>
                      <a:ext cx="296049" cy="379589"/>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x="1424561" ay="2215566" az="888151"/>
                    <am3d:postTrans dx="0" dy="0" dz="0"/>
                  </am3d:trans>
                  <am3d:raster rName="Office3DRenderer" rVer="16.0.8326">
                    <am3d:blip r:embed="rId8"/>
                  </am3d:raster>
                  <am3d:objViewport viewportSz="4012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Deer">
                <a:extLst>
                  <a:ext uri="{FF2B5EF4-FFF2-40B4-BE49-F238E27FC236}">
                    <a16:creationId xmlns:a16="http://schemas.microsoft.com/office/drawing/2014/main" id="{626E80C2-A653-4A77-BADB-4B2F301CC0BD}"/>
                  </a:ext>
                </a:extLst>
              </p:cNvPr>
              <p:cNvPicPr>
                <a:picLocks noGrp="1" noRot="1" noChangeAspect="1" noMove="1" noResize="1" noEditPoints="1" noAdjustHandles="1" noChangeArrowheads="1" noChangeShapeType="1" noCrop="1"/>
              </p:cNvPicPr>
              <p:nvPr/>
            </p:nvPicPr>
            <p:blipFill>
              <a:blip r:embed="rId8"/>
              <a:stretch>
                <a:fillRect/>
              </a:stretch>
            </p:blipFill>
            <p:spPr>
              <a:xfrm>
                <a:off x="5060949" y="3378893"/>
                <a:ext cx="296049" cy="379589"/>
              </a:xfrm>
              <a:prstGeom prst="rect">
                <a:avLst/>
              </a:prstGeom>
            </p:spPr>
          </p:pic>
        </mc:Fallback>
      </mc:AlternateContent>
      <p:cxnSp>
        <p:nvCxnSpPr>
          <p:cNvPr id="16" name="Straight Connector 15">
            <a:extLst>
              <a:ext uri="{FF2B5EF4-FFF2-40B4-BE49-F238E27FC236}">
                <a16:creationId xmlns:a16="http://schemas.microsoft.com/office/drawing/2014/main" id="{75D678C0-2D6C-408D-ABF0-25BE01AC4AD1}"/>
              </a:ext>
            </a:extLst>
          </p:cNvPr>
          <p:cNvCxnSpPr>
            <a:cxnSpLocks/>
            <a:stCxn id="4" idx="0"/>
          </p:cNvCxnSpPr>
          <p:nvPr/>
        </p:nvCxnSpPr>
        <p:spPr>
          <a:xfrm flipV="1">
            <a:off x="6353023" y="2399033"/>
            <a:ext cx="684639" cy="1561708"/>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265B42C-3CCF-41FB-847A-290CD80E1CA5}"/>
              </a:ext>
            </a:extLst>
          </p:cNvPr>
          <p:cNvCxnSpPr>
            <a:cxnSpLocks/>
            <a:stCxn id="4" idx="0"/>
          </p:cNvCxnSpPr>
          <p:nvPr/>
        </p:nvCxnSpPr>
        <p:spPr>
          <a:xfrm flipH="1" flipV="1">
            <a:off x="5636915" y="2260285"/>
            <a:ext cx="716108" cy="1700456"/>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F45068-411A-4073-BE3E-D6FBF0139F92}"/>
              </a:ext>
            </a:extLst>
          </p:cNvPr>
          <p:cNvCxnSpPr>
            <a:cxnSpLocks/>
            <a:stCxn id="4" idx="0"/>
          </p:cNvCxnSpPr>
          <p:nvPr/>
        </p:nvCxnSpPr>
        <p:spPr>
          <a:xfrm flipV="1">
            <a:off x="6353023" y="2333489"/>
            <a:ext cx="5114" cy="1627252"/>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956F2A0-223A-4C8D-880F-B028E807C38E}"/>
              </a:ext>
            </a:extLst>
          </p:cNvPr>
          <p:cNvCxnSpPr>
            <a:cxnSpLocks/>
          </p:cNvCxnSpPr>
          <p:nvPr/>
        </p:nvCxnSpPr>
        <p:spPr>
          <a:xfrm flipV="1">
            <a:off x="6360941" y="2645348"/>
            <a:ext cx="183605" cy="1315391"/>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29" name="3D Model 28" descr="Wind turbine">
                <a:extLst>
                  <a:ext uri="{FF2B5EF4-FFF2-40B4-BE49-F238E27FC236}">
                    <a16:creationId xmlns:a16="http://schemas.microsoft.com/office/drawing/2014/main" id="{952709FD-4D97-4F00-82F6-966254048E04}"/>
                  </a:ext>
                </a:extLst>
              </p:cNvPr>
              <p:cNvGraphicFramePr>
                <a:graphicFrameLocks noChangeAspect="1"/>
              </p:cNvGraphicFramePr>
              <p:nvPr/>
            </p:nvGraphicFramePr>
            <p:xfrm>
              <a:off x="7867533" y="2118318"/>
              <a:ext cx="939695" cy="1653203"/>
            </p:xfrm>
            <a:graphic>
              <a:graphicData uri="http://schemas.microsoft.com/office/drawing/2017/model3d">
                <am3d:model3d r:embed="rId9">
                  <am3d:spPr>
                    <a:xfrm>
                      <a:off x="0" y="0"/>
                      <a:ext cx="939695" cy="1653203"/>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512978" ay="-640952" az="-95771"/>
                    <am3d:postTrans dx="0" dy="0" dz="0"/>
                  </am3d:trans>
                  <am3d:raster rName="Office3DRenderer" rVer="16.0.8326">
                    <am3d:blip r:embed="rId10"/>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frame="3764"/>
                    </a:ext>
                  </am3d:extLst>
                  <am3d:objViewport viewportSz="18756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Wind turbine">
                <a:extLst>
                  <a:ext uri="{FF2B5EF4-FFF2-40B4-BE49-F238E27FC236}">
                    <a16:creationId xmlns:a16="http://schemas.microsoft.com/office/drawing/2014/main" id="{952709FD-4D97-4F00-82F6-966254048E04}"/>
                  </a:ext>
                </a:extLst>
              </p:cNvPr>
              <p:cNvPicPr>
                <a:picLocks noGrp="1" noRot="1" noChangeAspect="1" noMove="1" noResize="1" noEditPoints="1" noAdjustHandles="1" noChangeArrowheads="1" noChangeShapeType="1" noCrop="1"/>
              </p:cNvPicPr>
              <p:nvPr/>
            </p:nvPicPr>
            <p:blipFill>
              <a:blip r:embed="rId10"/>
              <a:stretch>
                <a:fillRect/>
              </a:stretch>
            </p:blipFill>
            <p:spPr>
              <a:xfrm>
                <a:off x="7867533" y="2118318"/>
                <a:ext cx="939695" cy="165320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Wind turbine">
                <a:extLst>
                  <a:ext uri="{FF2B5EF4-FFF2-40B4-BE49-F238E27FC236}">
                    <a16:creationId xmlns:a16="http://schemas.microsoft.com/office/drawing/2014/main" id="{D081C1F5-A07D-47EB-A0DF-534550973FC7}"/>
                  </a:ext>
                </a:extLst>
              </p:cNvPr>
              <p:cNvGraphicFramePr>
                <a:graphicFrameLocks noChangeAspect="1"/>
              </p:cNvGraphicFramePr>
              <p:nvPr/>
            </p:nvGraphicFramePr>
            <p:xfrm>
              <a:off x="7242013" y="1508294"/>
              <a:ext cx="788260" cy="1386784"/>
            </p:xfrm>
            <a:graphic>
              <a:graphicData uri="http://schemas.microsoft.com/office/drawing/2017/model3d">
                <am3d:model3d r:embed="rId9">
                  <am3d:spPr>
                    <a:xfrm>
                      <a:off x="0" y="0"/>
                      <a:ext cx="788260" cy="1386784"/>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512978" ay="-640952" az="-95771"/>
                    <am3d:postTrans dx="0" dy="0" dz="0"/>
                  </am3d:trans>
                  <am3d:raster rName="Office3DRenderer" rVer="16.0.8326">
                    <am3d:blip r:embed="rId11"/>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frame="3764"/>
                    </a:ext>
                  </am3d:extLst>
                  <am3d:objViewport viewportSz="15733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Wind turbine">
                <a:extLst>
                  <a:ext uri="{FF2B5EF4-FFF2-40B4-BE49-F238E27FC236}">
                    <a16:creationId xmlns:a16="http://schemas.microsoft.com/office/drawing/2014/main" id="{D081C1F5-A07D-47EB-A0DF-534550973FC7}"/>
                  </a:ext>
                </a:extLst>
              </p:cNvPr>
              <p:cNvPicPr>
                <a:picLocks noGrp="1" noRot="1" noChangeAspect="1" noMove="1" noResize="1" noEditPoints="1" noAdjustHandles="1" noChangeArrowheads="1" noChangeShapeType="1" noCrop="1"/>
              </p:cNvPicPr>
              <p:nvPr/>
            </p:nvPicPr>
            <p:blipFill>
              <a:blip r:embed="rId11"/>
              <a:stretch>
                <a:fillRect/>
              </a:stretch>
            </p:blipFill>
            <p:spPr>
              <a:xfrm>
                <a:off x="7242013" y="1508294"/>
                <a:ext cx="788260" cy="13867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4" name="3D Model 33" descr="Wind turbine">
                <a:extLst>
                  <a:ext uri="{FF2B5EF4-FFF2-40B4-BE49-F238E27FC236}">
                    <a16:creationId xmlns:a16="http://schemas.microsoft.com/office/drawing/2014/main" id="{18546D5A-0D3A-4DA7-94FA-D3405D62DC5F}"/>
                  </a:ext>
                </a:extLst>
              </p:cNvPr>
              <p:cNvGraphicFramePr>
                <a:graphicFrameLocks noChangeAspect="1"/>
              </p:cNvGraphicFramePr>
              <p:nvPr/>
            </p:nvGraphicFramePr>
            <p:xfrm>
              <a:off x="6293185" y="1156844"/>
              <a:ext cx="636067" cy="1119032"/>
            </p:xfrm>
            <a:graphic>
              <a:graphicData uri="http://schemas.microsoft.com/office/drawing/2017/model3d">
                <am3d:model3d r:embed="rId9">
                  <am3d:spPr>
                    <a:xfrm>
                      <a:off x="0" y="0"/>
                      <a:ext cx="636067" cy="1119032"/>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512978" ay="-640952" az="-95771"/>
                    <am3d:postTrans dx="0" dy="0" dz="0"/>
                  </am3d:trans>
                  <am3d:raster rName="Office3DRenderer" rVer="16.0.8326">
                    <am3d:blip r:embed="rId12"/>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frame="3764"/>
                    </a:ext>
                  </am3d:extLst>
                  <am3d:objViewport viewportSz="12695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Wind turbine">
                <a:extLst>
                  <a:ext uri="{FF2B5EF4-FFF2-40B4-BE49-F238E27FC236}">
                    <a16:creationId xmlns:a16="http://schemas.microsoft.com/office/drawing/2014/main" id="{18546D5A-0D3A-4DA7-94FA-D3405D62DC5F}"/>
                  </a:ext>
                </a:extLst>
              </p:cNvPr>
              <p:cNvPicPr>
                <a:picLocks noGrp="1" noRot="1" noChangeAspect="1" noMove="1" noResize="1" noEditPoints="1" noAdjustHandles="1" noChangeArrowheads="1" noChangeShapeType="1" noCrop="1"/>
              </p:cNvPicPr>
              <p:nvPr/>
            </p:nvPicPr>
            <p:blipFill>
              <a:blip r:embed="rId12"/>
              <a:stretch>
                <a:fillRect/>
              </a:stretch>
            </p:blipFill>
            <p:spPr>
              <a:xfrm>
                <a:off x="6293185" y="1156844"/>
                <a:ext cx="636067" cy="1119032"/>
              </a:xfrm>
              <a:prstGeom prst="rect">
                <a:avLst/>
              </a:prstGeom>
            </p:spPr>
          </p:pic>
        </mc:Fallback>
      </mc:AlternateContent>
      <p:sp>
        <p:nvSpPr>
          <p:cNvPr id="18" name="Rectangle 17">
            <a:extLst>
              <a:ext uri="{FF2B5EF4-FFF2-40B4-BE49-F238E27FC236}">
                <a16:creationId xmlns:a16="http://schemas.microsoft.com/office/drawing/2014/main" id="{194CE7DE-6C99-458F-BB37-35A17DCEC64B}"/>
              </a:ext>
            </a:extLst>
          </p:cNvPr>
          <p:cNvSpPr/>
          <p:nvPr/>
        </p:nvSpPr>
        <p:spPr>
          <a:xfrm>
            <a:off x="84933" y="1102655"/>
            <a:ext cx="4775027" cy="923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37424A"/>
                </a:solidFill>
                <a:effectLst/>
                <a:uLnTx/>
                <a:uFillTx/>
                <a:latin typeface="Arial"/>
                <a:ea typeface="+mn-ea"/>
                <a:cs typeface="+mn-cs"/>
              </a:rPr>
              <a:t>Transformation of the RSD data to mimic a measurement of a virtual met mast – Mast Equivalent RSD data transform</a:t>
            </a:r>
          </a:p>
        </p:txBody>
      </p:sp>
      <p:sp>
        <p:nvSpPr>
          <p:cNvPr id="20" name="Rectangle 19">
            <a:extLst>
              <a:ext uri="{FF2B5EF4-FFF2-40B4-BE49-F238E27FC236}">
                <a16:creationId xmlns:a16="http://schemas.microsoft.com/office/drawing/2014/main" id="{8ECA8638-1DA6-456B-8F8C-17937599FCFD}"/>
              </a:ext>
            </a:extLst>
          </p:cNvPr>
          <p:cNvSpPr/>
          <p:nvPr/>
        </p:nvSpPr>
        <p:spPr>
          <a:xfrm>
            <a:off x="89315" y="2100001"/>
            <a:ext cx="4203962" cy="120032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37424A"/>
                </a:solidFill>
                <a:effectLst/>
                <a:uLnTx/>
                <a:uFillTx/>
                <a:latin typeface="Arial"/>
                <a:ea typeface="+mn-ea"/>
                <a:cs typeface="+mn-cs"/>
              </a:rPr>
              <a:t>Of course we take help from other sites which has collocated RSD and Met mast, maybe nearby or maybe in similar site conditions.</a:t>
            </a:r>
          </a:p>
        </p:txBody>
      </p:sp>
      <mc:AlternateContent xmlns:mc="http://schemas.openxmlformats.org/markup-compatibility/2006">
        <mc:Choice xmlns:am3d="http://schemas.microsoft.com/office/drawing/2017/model3d" Requires="am3d">
          <p:graphicFrame>
            <p:nvGraphicFramePr>
              <p:cNvPr id="30" name="3D Model 29" descr="Chess Clock">
                <a:extLst>
                  <a:ext uri="{FF2B5EF4-FFF2-40B4-BE49-F238E27FC236}">
                    <a16:creationId xmlns:a16="http://schemas.microsoft.com/office/drawing/2014/main" id="{CDA61E3E-07B4-41FC-8EDE-8E3EC89A5851}"/>
                  </a:ext>
                </a:extLst>
              </p:cNvPr>
              <p:cNvGraphicFramePr>
                <a:graphicFrameLocks noChangeAspect="1"/>
              </p:cNvGraphicFramePr>
              <p:nvPr/>
            </p:nvGraphicFramePr>
            <p:xfrm>
              <a:off x="9786025" y="2275876"/>
              <a:ext cx="303992" cy="277494"/>
            </p:xfrm>
            <a:graphic>
              <a:graphicData uri="http://schemas.microsoft.com/office/drawing/2017/model3d">
                <am3d:model3d r:embed="rId5">
                  <am3d:spPr>
                    <a:xfrm>
                      <a:off x="0" y="0"/>
                      <a:ext cx="303992" cy="277494"/>
                    </a:xfrm>
                    <a:prstGeom prst="rect">
                      <a:avLst/>
                    </a:prstGeom>
                  </am3d:spPr>
                  <am3d:camera>
                    <am3d:pos x="0" y="0" z="56970681"/>
                    <am3d:up dx="0" dy="36000000" dz="0"/>
                    <am3d:lookAt x="0" y="0" z="0"/>
                    <am3d:perspective fov="2700000"/>
                  </am3d:camera>
                  <am3d:trans>
                    <am3d:meterPerModelUnit n="5555566" d="1000000"/>
                    <am3d:preTrans dx="0" dy="-9750063" dz="0"/>
                    <am3d:scale>
                      <am3d:sx n="1000000" d="1000000"/>
                      <am3d:sy n="1000000" d="1000000"/>
                      <am3d:sz n="1000000" d="1000000"/>
                    </am3d:scale>
                    <am3d:rot ax="9029411" ay="2215251" az="9673340"/>
                    <am3d:postTrans dx="0" dy="0" dz="0"/>
                  </am3d:trans>
                  <am3d:raster rName="Office3DRenderer" rVer="16.0.8326">
                    <am3d:blip r:embed="rId6"/>
                  </am3d:raster>
                  <am3d:objViewport viewportSz="3251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Chess Clock">
                <a:extLst>
                  <a:ext uri="{FF2B5EF4-FFF2-40B4-BE49-F238E27FC236}">
                    <a16:creationId xmlns:a16="http://schemas.microsoft.com/office/drawing/2014/main" id="{CDA61E3E-07B4-41FC-8EDE-8E3EC89A5851}"/>
                  </a:ext>
                </a:extLst>
              </p:cNvPr>
              <p:cNvPicPr>
                <a:picLocks noGrp="1" noRot="1" noChangeAspect="1" noMove="1" noResize="1" noEditPoints="1" noAdjustHandles="1" noChangeArrowheads="1" noChangeShapeType="1" noCrop="1"/>
              </p:cNvPicPr>
              <p:nvPr/>
            </p:nvPicPr>
            <p:blipFill>
              <a:blip r:embed="rId6"/>
              <a:stretch>
                <a:fillRect/>
              </a:stretch>
            </p:blipFill>
            <p:spPr>
              <a:xfrm>
                <a:off x="9786025" y="2275876"/>
                <a:ext cx="303992" cy="277494"/>
              </a:xfrm>
              <a:prstGeom prst="rect">
                <a:avLst/>
              </a:prstGeom>
            </p:spPr>
          </p:pic>
        </mc:Fallback>
      </mc:AlternateContent>
      <p:cxnSp>
        <p:nvCxnSpPr>
          <p:cNvPr id="31" name="Straight Connector 30">
            <a:extLst>
              <a:ext uri="{FF2B5EF4-FFF2-40B4-BE49-F238E27FC236}">
                <a16:creationId xmlns:a16="http://schemas.microsoft.com/office/drawing/2014/main" id="{A82E163F-AF0C-4DD2-8CC8-D791046C259C}"/>
              </a:ext>
            </a:extLst>
          </p:cNvPr>
          <p:cNvCxnSpPr>
            <a:cxnSpLocks/>
            <a:stCxn id="30" idx="0"/>
          </p:cNvCxnSpPr>
          <p:nvPr/>
        </p:nvCxnSpPr>
        <p:spPr>
          <a:xfrm flipV="1">
            <a:off x="9938022" y="714169"/>
            <a:ext cx="684639" cy="1561708"/>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2E49C2-DD06-4EA5-BCE7-2924DE36065A}"/>
              </a:ext>
            </a:extLst>
          </p:cNvPr>
          <p:cNvCxnSpPr>
            <a:cxnSpLocks/>
            <a:stCxn id="30" idx="0"/>
          </p:cNvCxnSpPr>
          <p:nvPr/>
        </p:nvCxnSpPr>
        <p:spPr>
          <a:xfrm flipH="1" flipV="1">
            <a:off x="9221914" y="575421"/>
            <a:ext cx="716108" cy="1700456"/>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0434D6D-5D3A-49A1-867C-40B309638FE6}"/>
              </a:ext>
            </a:extLst>
          </p:cNvPr>
          <p:cNvCxnSpPr>
            <a:cxnSpLocks/>
            <a:stCxn id="30" idx="0"/>
          </p:cNvCxnSpPr>
          <p:nvPr/>
        </p:nvCxnSpPr>
        <p:spPr>
          <a:xfrm flipV="1">
            <a:off x="9938022" y="648625"/>
            <a:ext cx="5114" cy="1627252"/>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3E1F01-0B1A-48B5-A440-57B2B20444C9}"/>
              </a:ext>
            </a:extLst>
          </p:cNvPr>
          <p:cNvCxnSpPr>
            <a:cxnSpLocks/>
          </p:cNvCxnSpPr>
          <p:nvPr/>
        </p:nvCxnSpPr>
        <p:spPr>
          <a:xfrm flipV="1">
            <a:off x="9945940" y="960484"/>
            <a:ext cx="183605" cy="1315391"/>
          </a:xfrm>
          <a:prstGeom prst="line">
            <a:avLst/>
          </a:prstGeom>
          <a:ln w="38100">
            <a:solidFill>
              <a:srgbClr val="FF0000"/>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37" name="3D Model 36" descr="Decorative Anemometer">
                <a:extLst>
                  <a:ext uri="{FF2B5EF4-FFF2-40B4-BE49-F238E27FC236}">
                    <a16:creationId xmlns:a16="http://schemas.microsoft.com/office/drawing/2014/main" id="{DB799380-4ADF-435B-9F22-EF500FE27215}"/>
                  </a:ext>
                </a:extLst>
              </p:cNvPr>
              <p:cNvGraphicFramePr>
                <a:graphicFrameLocks noChangeAspect="1"/>
              </p:cNvGraphicFramePr>
              <p:nvPr/>
            </p:nvGraphicFramePr>
            <p:xfrm>
              <a:off x="9926380" y="829652"/>
              <a:ext cx="426577" cy="407617"/>
            </p:xfrm>
            <a:graphic>
              <a:graphicData uri="http://schemas.microsoft.com/office/drawing/2017/model3d">
                <am3d:model3d r:embed="rId13">
                  <am3d:spPr>
                    <a:xfrm>
                      <a:off x="0" y="0"/>
                      <a:ext cx="426577" cy="407617"/>
                    </a:xfrm>
                    <a:prstGeom prst="rect">
                      <a:avLst/>
                    </a:prstGeom>
                  </am3d:spPr>
                  <am3d:camera>
                    <am3d:pos x="0" y="0" z="80792572"/>
                    <am3d:up dx="0" dy="36000000" dz="0"/>
                    <am3d:lookAt x="0" y="0" z="0"/>
                    <am3d:perspective fov="2700000"/>
                  </am3d:camera>
                  <am3d:trans>
                    <am3d:meterPerModelUnit n="1251622" d="1000000"/>
                    <am3d:preTrans dx="0" dy="-1390005" dz="0"/>
                    <am3d:scale>
                      <am3d:sx n="1000000" d="1000000"/>
                      <am3d:sy n="1000000" d="1000000"/>
                      <am3d:sz n="1000000" d="1000000"/>
                    </am3d:scale>
                    <am3d:rot ax="1144971" ay="815453" az="278851"/>
                    <am3d:postTrans dx="0" dy="0" dz="0"/>
                  </am3d:trans>
                  <am3d:raster rName="Office3DRenderer" rVer="16.0.8326">
                    <am3d:blip r:embed="rId14"/>
                  </am3d:raster>
                  <am3d:objViewport viewportSz="5782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Decorative Anemometer">
                <a:extLst>
                  <a:ext uri="{FF2B5EF4-FFF2-40B4-BE49-F238E27FC236}">
                    <a16:creationId xmlns:a16="http://schemas.microsoft.com/office/drawing/2014/main" id="{DB799380-4ADF-435B-9F22-EF500FE27215}"/>
                  </a:ext>
                </a:extLst>
              </p:cNvPr>
              <p:cNvPicPr>
                <a:picLocks noGrp="1" noRot="1" noChangeAspect="1" noMove="1" noResize="1" noEditPoints="1" noAdjustHandles="1" noChangeArrowheads="1" noChangeShapeType="1" noCrop="1"/>
              </p:cNvPicPr>
              <p:nvPr/>
            </p:nvPicPr>
            <p:blipFill>
              <a:blip r:embed="rId14"/>
              <a:stretch>
                <a:fillRect/>
              </a:stretch>
            </p:blipFill>
            <p:spPr>
              <a:xfrm>
                <a:off x="9926380" y="829652"/>
                <a:ext cx="426577" cy="40761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Fishing Rod">
                <a:extLst>
                  <a:ext uri="{FF2B5EF4-FFF2-40B4-BE49-F238E27FC236}">
                    <a16:creationId xmlns:a16="http://schemas.microsoft.com/office/drawing/2014/main" id="{30BDAA6B-C678-46C2-8834-6CC53C7B4D71}"/>
                  </a:ext>
                </a:extLst>
              </p:cNvPr>
              <p:cNvGraphicFramePr>
                <a:graphicFrameLocks noChangeAspect="1"/>
              </p:cNvGraphicFramePr>
              <p:nvPr/>
            </p:nvGraphicFramePr>
            <p:xfrm>
              <a:off x="10120520" y="1099770"/>
              <a:ext cx="67189" cy="1519905"/>
            </p:xfrm>
            <a:graphic>
              <a:graphicData uri="http://schemas.microsoft.com/office/drawing/2017/model3d">
                <am3d:model3d r:embed="rId15">
                  <am3d:spPr>
                    <a:xfrm>
                      <a:off x="0" y="0"/>
                      <a:ext cx="67189" cy="1519905"/>
                    </a:xfrm>
                    <a:prstGeom prst="rect">
                      <a:avLst/>
                    </a:prstGeom>
                  </am3d:spPr>
                  <am3d:camera>
                    <am3d:pos x="0" y="0" z="47173662"/>
                    <am3d:up dx="0" dy="36000000" dz="0"/>
                    <am3d:lookAt x="0" y="0" z="0"/>
                    <am3d:perspective fov="2700000"/>
                  </am3d:camera>
                  <am3d:trans>
                    <am3d:meterPerModelUnit n="1149373" d="1000000"/>
                    <am3d:preTrans dx="0" dy="0" dz="2"/>
                    <am3d:scale>
                      <am3d:sx n="1000000" d="1000000"/>
                      <am3d:sy n="1000000" d="1000000"/>
                      <am3d:sz n="1000000" d="1000000"/>
                    </am3d:scale>
                    <am3d:rot ax="5404465" ay="-792671" az="5380629"/>
                    <am3d:postTrans dx="0" dy="0" dz="0"/>
                  </am3d:trans>
                  <am3d:raster rName="Office3DRenderer" rVer="16.0.8326">
                    <am3d:blip r:embed="rId16"/>
                  </am3d:raster>
                  <am3d:objViewport viewportSz="13904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Fishing Rod">
                <a:extLst>
                  <a:ext uri="{FF2B5EF4-FFF2-40B4-BE49-F238E27FC236}">
                    <a16:creationId xmlns:a16="http://schemas.microsoft.com/office/drawing/2014/main" id="{30BDAA6B-C678-46C2-8834-6CC53C7B4D71}"/>
                  </a:ext>
                </a:extLst>
              </p:cNvPr>
              <p:cNvPicPr>
                <a:picLocks noGrp="1" noRot="1" noChangeAspect="1" noMove="1" noResize="1" noEditPoints="1" noAdjustHandles="1" noChangeArrowheads="1" noChangeShapeType="1" noCrop="1"/>
              </p:cNvPicPr>
              <p:nvPr/>
            </p:nvPicPr>
            <p:blipFill>
              <a:blip r:embed="rId16"/>
              <a:stretch>
                <a:fillRect/>
              </a:stretch>
            </p:blipFill>
            <p:spPr>
              <a:xfrm>
                <a:off x="10120520" y="1099770"/>
                <a:ext cx="67189" cy="151990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Hexagonal Prism And Base Grey">
                <a:extLst>
                  <a:ext uri="{FF2B5EF4-FFF2-40B4-BE49-F238E27FC236}">
                    <a16:creationId xmlns:a16="http://schemas.microsoft.com/office/drawing/2014/main" id="{2A60F405-2082-4A4D-A2D4-2E88E0D9A8AE}"/>
                  </a:ext>
                </a:extLst>
              </p:cNvPr>
              <p:cNvGraphicFramePr>
                <a:graphicFrameLocks noChangeAspect="1"/>
              </p:cNvGraphicFramePr>
              <p:nvPr/>
            </p:nvGraphicFramePr>
            <p:xfrm>
              <a:off x="3305396" y="5519033"/>
              <a:ext cx="801129" cy="1047975"/>
            </p:xfrm>
            <a:graphic>
              <a:graphicData uri="http://schemas.microsoft.com/office/drawing/2017/model3d">
                <am3d:model3d r:embed="rId17">
                  <am3d:spPr>
                    <a:xfrm>
                      <a:off x="0" y="0"/>
                      <a:ext cx="801129" cy="1047975"/>
                    </a:xfrm>
                    <a:prstGeom prst="rect">
                      <a:avLst/>
                    </a:prstGeom>
                  </am3d:spPr>
                  <am3d:camera>
                    <am3d:pos x="0" y="0" z="77927570"/>
                    <am3d:up dx="0" dy="36000000" dz="0"/>
                    <am3d:lookAt x="0" y="0" z="0"/>
                    <am3d:perspective fov="2700000"/>
                  </am3d:camera>
                  <am3d:trans>
                    <am3d:meterPerModelUnit n="138614" d="1000000"/>
                    <am3d:preTrans dx="36" dy="-18000000" dz="0"/>
                    <am3d:scale>
                      <am3d:sx n="1000000" d="1000000"/>
                      <am3d:sy n="1000000" d="1000000"/>
                      <am3d:sz n="1000000" d="1000000"/>
                    </am3d:scale>
                    <am3d:rot ax="1094602" ay="944706" az="306671"/>
                    <am3d:postTrans dx="0" dy="0" dz="0"/>
                  </am3d:trans>
                  <am3d:raster rName="Office3DRenderer" rVer="16.0.8326">
                    <am3d:blip r:embed="rId18"/>
                  </am3d:raster>
                  <am3d:objViewport viewportSz="12768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Hexagonal Prism And Base Grey">
                <a:extLst>
                  <a:ext uri="{FF2B5EF4-FFF2-40B4-BE49-F238E27FC236}">
                    <a16:creationId xmlns:a16="http://schemas.microsoft.com/office/drawing/2014/main" id="{2A60F405-2082-4A4D-A2D4-2E88E0D9A8AE}"/>
                  </a:ext>
                </a:extLst>
              </p:cNvPr>
              <p:cNvPicPr>
                <a:picLocks noGrp="1" noRot="1" noChangeAspect="1" noMove="1" noResize="1" noEditPoints="1" noAdjustHandles="1" noChangeArrowheads="1" noChangeShapeType="1" noCrop="1"/>
              </p:cNvPicPr>
              <p:nvPr/>
            </p:nvPicPr>
            <p:blipFill>
              <a:blip r:embed="rId18"/>
              <a:stretch>
                <a:fillRect/>
              </a:stretch>
            </p:blipFill>
            <p:spPr>
              <a:xfrm>
                <a:off x="3305396" y="5519033"/>
                <a:ext cx="801129" cy="1047975"/>
              </a:xfrm>
              <a:prstGeom prst="rect">
                <a:avLst/>
              </a:prstGeom>
            </p:spPr>
          </p:pic>
        </mc:Fallback>
      </mc:AlternateContent>
      <p:cxnSp>
        <p:nvCxnSpPr>
          <p:cNvPr id="13" name="Straight Arrow Connector 12">
            <a:extLst>
              <a:ext uri="{FF2B5EF4-FFF2-40B4-BE49-F238E27FC236}">
                <a16:creationId xmlns:a16="http://schemas.microsoft.com/office/drawing/2014/main" id="{3A29A7A2-35AA-4BF2-9B37-F3D52EA95710}"/>
              </a:ext>
            </a:extLst>
          </p:cNvPr>
          <p:cNvCxnSpPr>
            <a:cxnSpLocks/>
          </p:cNvCxnSpPr>
          <p:nvPr/>
        </p:nvCxnSpPr>
        <p:spPr>
          <a:xfrm flipH="1">
            <a:off x="4135075" y="2479249"/>
            <a:ext cx="5791305" cy="3283658"/>
          </a:xfrm>
          <a:prstGeom prst="straightConnector1">
            <a:avLst/>
          </a:prstGeom>
          <a:ln w="76200">
            <a:solidFill>
              <a:srgbClr val="FF0000"/>
            </a:solidFill>
            <a:tailEnd type="triangle"/>
          </a:ln>
          <a:effectLst>
            <a:glow rad="228600">
              <a:schemeClr val="accent4">
                <a:satMod val="175000"/>
                <a:alpha val="40000"/>
              </a:schemeClr>
            </a:glow>
          </a:effectLst>
          <a:scene3d>
            <a:camera prst="orthographicFront"/>
            <a:lightRig rig="threePt" dir="t"/>
          </a:scene3d>
          <a:sp3d>
            <a:bevelT prst="relaxedInset"/>
          </a:sp3d>
        </p:spPr>
        <p:style>
          <a:lnRef idx="1">
            <a:schemeClr val="accent4"/>
          </a:lnRef>
          <a:fillRef idx="0">
            <a:schemeClr val="accent4"/>
          </a:fillRef>
          <a:effectRef idx="0">
            <a:schemeClr val="accent4"/>
          </a:effectRef>
          <a:fontRef idx="minor">
            <a:schemeClr val="tx1"/>
          </a:fontRef>
        </p:style>
      </p:cxnSp>
      <p:cxnSp>
        <p:nvCxnSpPr>
          <p:cNvPr id="41" name="Straight Arrow Connector 40">
            <a:extLst>
              <a:ext uri="{FF2B5EF4-FFF2-40B4-BE49-F238E27FC236}">
                <a16:creationId xmlns:a16="http://schemas.microsoft.com/office/drawing/2014/main" id="{F2874535-30B5-4675-A1C0-CC3BF5993358}"/>
              </a:ext>
            </a:extLst>
          </p:cNvPr>
          <p:cNvCxnSpPr>
            <a:cxnSpLocks/>
            <a:stCxn id="5" idx="1"/>
          </p:cNvCxnSpPr>
          <p:nvPr/>
        </p:nvCxnSpPr>
        <p:spPr>
          <a:xfrm flipH="1" flipV="1">
            <a:off x="2556285" y="5837724"/>
            <a:ext cx="749111" cy="205297"/>
          </a:xfrm>
          <a:prstGeom prst="straightConnector1">
            <a:avLst/>
          </a:prstGeom>
          <a:ln w="76200">
            <a:solidFill>
              <a:srgbClr val="FF0000"/>
            </a:solidFill>
            <a:tailEnd type="triangle"/>
          </a:ln>
          <a:effectLst>
            <a:glow rad="228600">
              <a:schemeClr val="accent4">
                <a:satMod val="175000"/>
                <a:alpha val="40000"/>
              </a:schemeClr>
            </a:glow>
          </a:effectLst>
          <a:scene3d>
            <a:camera prst="orthographicFront"/>
            <a:lightRig rig="threePt" dir="t"/>
          </a:scene3d>
          <a:sp3d>
            <a:bevelT prst="relaxedInset"/>
          </a:sp3d>
        </p:spPr>
        <p:style>
          <a:lnRef idx="1">
            <a:schemeClr val="accent4"/>
          </a:lnRef>
          <a:fillRef idx="0">
            <a:schemeClr val="accent4"/>
          </a:fillRef>
          <a:effectRef idx="0">
            <a:schemeClr val="accent4"/>
          </a:effectRef>
          <a:fontRef idx="minor">
            <a:schemeClr val="tx1"/>
          </a:fontRef>
        </p:style>
      </p:cxnSp>
      <p:pic>
        <p:nvPicPr>
          <p:cNvPr id="26" name="Graphic 25" descr="Playbook">
            <a:extLst>
              <a:ext uri="{FF2B5EF4-FFF2-40B4-BE49-F238E27FC236}">
                <a16:creationId xmlns:a16="http://schemas.microsoft.com/office/drawing/2014/main" id="{73722534-F6CD-4C51-BE78-C8251160F95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10600" y="5140796"/>
            <a:ext cx="1285204" cy="1285204"/>
          </a:xfrm>
          <a:prstGeom prst="rect">
            <a:avLst/>
          </a:prstGeom>
        </p:spPr>
      </p:pic>
      <p:sp>
        <p:nvSpPr>
          <p:cNvPr id="27" name="Rectangle 26">
            <a:extLst>
              <a:ext uri="{FF2B5EF4-FFF2-40B4-BE49-F238E27FC236}">
                <a16:creationId xmlns:a16="http://schemas.microsoft.com/office/drawing/2014/main" id="{51545C6C-602D-4351-9D2B-1FE143CCD841}"/>
              </a:ext>
            </a:extLst>
          </p:cNvPr>
          <p:cNvSpPr/>
          <p:nvPr/>
        </p:nvSpPr>
        <p:spPr>
          <a:xfrm>
            <a:off x="4278578" y="5948939"/>
            <a:ext cx="11592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37424A"/>
                </a:solidFill>
                <a:effectLst/>
                <a:uLnTx/>
                <a:uFillTx/>
                <a:latin typeface="Arial"/>
                <a:ea typeface="+mn-ea"/>
                <a:cs typeface="+mn-cs"/>
              </a:rPr>
              <a:t>Algorithm</a:t>
            </a:r>
            <a:endParaRPr kumimoji="0" lang="en-US" sz="1800" b="0" i="0" u="none" strike="noStrike" kern="1200" cap="none" spc="0" normalizeH="0" baseline="0" noProof="0" dirty="0">
              <a:ln>
                <a:noFill/>
              </a:ln>
              <a:solidFill>
                <a:srgbClr val="37424A"/>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E51926CF-3972-494C-992E-225F227DFE9D}"/>
              </a:ext>
            </a:extLst>
          </p:cNvPr>
          <p:cNvSpPr/>
          <p:nvPr/>
        </p:nvSpPr>
        <p:spPr>
          <a:xfrm>
            <a:off x="158370" y="4872702"/>
            <a:ext cx="176281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37424A"/>
                </a:solidFill>
                <a:effectLst/>
                <a:uLnTx/>
                <a:uFillTx/>
                <a:latin typeface="Arial"/>
                <a:ea typeface="+mn-ea"/>
                <a:cs typeface="+mn-cs"/>
              </a:rPr>
              <a:t>Transformation Model</a:t>
            </a:r>
            <a:endParaRPr kumimoji="0" lang="en-US" sz="1800" b="0" i="0" u="none" strike="noStrike" kern="1200" cap="none" spc="0" normalizeH="0" baseline="0" noProof="0" dirty="0">
              <a:ln>
                <a:noFill/>
              </a:ln>
              <a:solidFill>
                <a:srgbClr val="37424A"/>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4DE2AC11-DDCA-4681-B5B2-94AB0A47846E}"/>
              </a:ext>
            </a:extLst>
          </p:cNvPr>
          <p:cNvSpPr/>
          <p:nvPr/>
        </p:nvSpPr>
        <p:spPr>
          <a:xfrm>
            <a:off x="148106" y="5461937"/>
            <a:ext cx="136703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7424A"/>
                </a:solidFill>
                <a:effectLst/>
                <a:uLnTx/>
                <a:uFillTx/>
                <a:latin typeface="Arial"/>
                <a:ea typeface="+mn-ea"/>
                <a:cs typeface="+mn-cs"/>
              </a:rPr>
              <a:t>Specific to site conditions.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7424A"/>
                </a:solidFill>
                <a:effectLst/>
                <a:uLnTx/>
                <a:uFillTx/>
                <a:latin typeface="Arial"/>
                <a:ea typeface="+mn-ea"/>
                <a:cs typeface="+mn-cs"/>
              </a:rPr>
              <a:t>This model is stored</a:t>
            </a:r>
            <a:endParaRPr kumimoji="0" lang="en-US" sz="1200" b="0" i="0" u="none" strike="noStrike" kern="1200" cap="none" spc="0" normalizeH="0" baseline="0" noProof="0" dirty="0">
              <a:ln>
                <a:noFill/>
              </a:ln>
              <a:solidFill>
                <a:srgbClr val="37424A"/>
              </a:solidFill>
              <a:effectLst/>
              <a:uLnTx/>
              <a:uFillTx/>
              <a:latin typeface="Arial"/>
              <a:ea typeface="+mn-ea"/>
              <a:cs typeface="+mn-cs"/>
            </a:endParaRPr>
          </a:p>
        </p:txBody>
      </p:sp>
      <p:cxnSp>
        <p:nvCxnSpPr>
          <p:cNvPr id="43" name="Straight Arrow Connector 42">
            <a:extLst>
              <a:ext uri="{FF2B5EF4-FFF2-40B4-BE49-F238E27FC236}">
                <a16:creationId xmlns:a16="http://schemas.microsoft.com/office/drawing/2014/main" id="{60754BDD-C949-4D69-87BE-83152DEB9F1D}"/>
              </a:ext>
            </a:extLst>
          </p:cNvPr>
          <p:cNvCxnSpPr>
            <a:cxnSpLocks/>
            <a:stCxn id="4" idx="1"/>
          </p:cNvCxnSpPr>
          <p:nvPr/>
        </p:nvCxnSpPr>
        <p:spPr>
          <a:xfrm flipH="1" flipV="1">
            <a:off x="3684040" y="4045703"/>
            <a:ext cx="2516986" cy="53784"/>
          </a:xfrm>
          <a:prstGeom prst="straightConnector1">
            <a:avLst/>
          </a:prstGeom>
          <a:ln w="76200">
            <a:solidFill>
              <a:schemeClr val="accent1"/>
            </a:solidFill>
            <a:tailEnd type="triangle"/>
          </a:ln>
          <a:effectLst>
            <a:glow rad="228600">
              <a:schemeClr val="accent1">
                <a:satMod val="175000"/>
                <a:alpha val="40000"/>
              </a:schemeClr>
            </a:glow>
          </a:effectLst>
          <a:scene3d>
            <a:camera prst="orthographicFront"/>
            <a:lightRig rig="threePt" dir="t"/>
          </a:scene3d>
          <a:sp3d>
            <a:bevelT prst="relaxedInset"/>
          </a:sp3d>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13DC3483-DA92-402E-91CA-447600565E59}"/>
              </a:ext>
            </a:extLst>
          </p:cNvPr>
          <p:cNvCxnSpPr>
            <a:cxnSpLocks/>
            <a:stCxn id="26" idx="0"/>
          </p:cNvCxnSpPr>
          <p:nvPr/>
        </p:nvCxnSpPr>
        <p:spPr>
          <a:xfrm flipV="1">
            <a:off x="2053202" y="4238234"/>
            <a:ext cx="787577" cy="902562"/>
          </a:xfrm>
          <a:prstGeom prst="straightConnector1">
            <a:avLst/>
          </a:prstGeom>
          <a:ln w="76200">
            <a:solidFill>
              <a:schemeClr val="accent1"/>
            </a:solidFill>
            <a:tailEnd type="triangle"/>
          </a:ln>
          <a:effectLst>
            <a:glow rad="228600">
              <a:schemeClr val="accent1">
                <a:satMod val="175000"/>
                <a:alpha val="40000"/>
              </a:schemeClr>
            </a:glow>
          </a:effectLst>
          <a:scene3d>
            <a:camera prst="orthographicFront"/>
            <a:lightRig rig="threePt" dir="t"/>
          </a:scene3d>
          <a:sp3d>
            <a:bevelT prst="relaxedInset"/>
          </a:sp3d>
        </p:spPr>
        <p:style>
          <a:lnRef idx="1">
            <a:schemeClr val="accent4"/>
          </a:lnRef>
          <a:fillRef idx="0">
            <a:schemeClr val="accent4"/>
          </a:fillRef>
          <a:effectRef idx="0">
            <a:schemeClr val="accent4"/>
          </a:effectRef>
          <a:fontRef idx="minor">
            <a:schemeClr val="tx1"/>
          </a:fontRef>
        </p:style>
      </p:cxnSp>
      <p:sp>
        <p:nvSpPr>
          <p:cNvPr id="50" name="Rectangle 49">
            <a:extLst>
              <a:ext uri="{FF2B5EF4-FFF2-40B4-BE49-F238E27FC236}">
                <a16:creationId xmlns:a16="http://schemas.microsoft.com/office/drawing/2014/main" id="{64207C65-D9E1-4661-9DE9-CEDEEA6F80FB}"/>
              </a:ext>
            </a:extLst>
          </p:cNvPr>
          <p:cNvSpPr/>
          <p:nvPr/>
        </p:nvSpPr>
        <p:spPr>
          <a:xfrm>
            <a:off x="890670" y="4432356"/>
            <a:ext cx="15311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7424A"/>
                </a:solidFill>
                <a:effectLst/>
                <a:uLnTx/>
                <a:uFillTx/>
                <a:latin typeface="Arial"/>
                <a:ea typeface="+mn-ea"/>
                <a:cs typeface="+mn-cs"/>
              </a:rPr>
              <a:t>This model is called</a:t>
            </a:r>
            <a:endParaRPr kumimoji="0" lang="en-US" sz="1200" b="0" i="0" u="none" strike="noStrike" kern="1200" cap="none" spc="0" normalizeH="0" baseline="0" noProof="0" dirty="0">
              <a:ln>
                <a:noFill/>
              </a:ln>
              <a:solidFill>
                <a:srgbClr val="37424A"/>
              </a:solidFill>
              <a:effectLst/>
              <a:uLnTx/>
              <a:uFillTx/>
              <a:latin typeface="Arial"/>
              <a:ea typeface="+mn-ea"/>
              <a:cs typeface="+mn-cs"/>
            </a:endParaRPr>
          </a:p>
        </p:txBody>
      </p:sp>
      <p:pic>
        <p:nvPicPr>
          <p:cNvPr id="52" name="Graphic 51" descr="Calculator">
            <a:extLst>
              <a:ext uri="{FF2B5EF4-FFF2-40B4-BE49-F238E27FC236}">
                <a16:creationId xmlns:a16="http://schemas.microsoft.com/office/drawing/2014/main" id="{09917C7E-4869-4778-A6A8-1C45336CAEC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830440" y="3443579"/>
            <a:ext cx="914400" cy="914400"/>
          </a:xfrm>
          <a:prstGeom prst="rect">
            <a:avLst/>
          </a:prstGeom>
        </p:spPr>
      </p:pic>
      <p:cxnSp>
        <p:nvCxnSpPr>
          <p:cNvPr id="53" name="Straight Arrow Connector 52">
            <a:extLst>
              <a:ext uri="{FF2B5EF4-FFF2-40B4-BE49-F238E27FC236}">
                <a16:creationId xmlns:a16="http://schemas.microsoft.com/office/drawing/2014/main" id="{028B10DD-8D76-45F9-8F9E-A3A7CBFC9418}"/>
              </a:ext>
            </a:extLst>
          </p:cNvPr>
          <p:cNvCxnSpPr>
            <a:cxnSpLocks/>
            <a:stCxn id="52" idx="0"/>
          </p:cNvCxnSpPr>
          <p:nvPr/>
        </p:nvCxnSpPr>
        <p:spPr>
          <a:xfrm>
            <a:off x="3287640" y="3443579"/>
            <a:ext cx="3193303" cy="169409"/>
          </a:xfrm>
          <a:prstGeom prst="straightConnector1">
            <a:avLst/>
          </a:prstGeom>
          <a:ln w="76200">
            <a:solidFill>
              <a:schemeClr val="accent1"/>
            </a:solidFill>
            <a:tailEnd type="triangle"/>
          </a:ln>
          <a:effectLst>
            <a:glow rad="228600">
              <a:schemeClr val="accent1">
                <a:satMod val="175000"/>
                <a:alpha val="40000"/>
              </a:schemeClr>
            </a:glow>
          </a:effectLst>
          <a:scene3d>
            <a:camera prst="orthographicFront"/>
            <a:lightRig rig="threePt" dir="t"/>
          </a:scene3d>
          <a:sp3d>
            <a:bevelT prst="relaxedInset"/>
          </a:sp3d>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m3d="http://schemas.microsoft.com/office/drawing/2017/model3d" Requires="am3d">
          <p:graphicFrame>
            <p:nvGraphicFramePr>
              <p:cNvPr id="56" name="3D Model 55" descr="Decorative Anemometer">
                <a:extLst>
                  <a:ext uri="{FF2B5EF4-FFF2-40B4-BE49-F238E27FC236}">
                    <a16:creationId xmlns:a16="http://schemas.microsoft.com/office/drawing/2014/main" id="{69129815-34B2-4B99-8803-5464AE347C91}"/>
                  </a:ext>
                </a:extLst>
              </p:cNvPr>
              <p:cNvGraphicFramePr>
                <a:graphicFrameLocks noChangeAspect="1"/>
              </p:cNvGraphicFramePr>
              <p:nvPr/>
            </p:nvGraphicFramePr>
            <p:xfrm>
              <a:off x="6341381" y="2514516"/>
              <a:ext cx="426577" cy="407617"/>
            </p:xfrm>
            <a:graphic>
              <a:graphicData uri="http://schemas.microsoft.com/office/drawing/2017/model3d">
                <am3d:model3d r:embed="rId13">
                  <am3d:spPr>
                    <a:xfrm>
                      <a:off x="0" y="0"/>
                      <a:ext cx="426577" cy="407617"/>
                    </a:xfrm>
                    <a:prstGeom prst="rect">
                      <a:avLst/>
                    </a:prstGeom>
                  </am3d:spPr>
                  <am3d:camera>
                    <am3d:pos x="0" y="0" z="80792572"/>
                    <am3d:up dx="0" dy="36000000" dz="0"/>
                    <am3d:lookAt x="0" y="0" z="0"/>
                    <am3d:perspective fov="2700000"/>
                  </am3d:camera>
                  <am3d:trans>
                    <am3d:meterPerModelUnit n="1251622" d="1000000"/>
                    <am3d:preTrans dx="0" dy="-1390005" dz="0"/>
                    <am3d:scale>
                      <am3d:sx n="1000000" d="1000000"/>
                      <am3d:sy n="1000000" d="1000000"/>
                      <am3d:sz n="1000000" d="1000000"/>
                    </am3d:scale>
                    <am3d:rot ax="1144971" ay="815453" az="278851"/>
                    <am3d:postTrans dx="0" dy="0" dz="0"/>
                  </am3d:trans>
                  <am3d:raster rName="Office3DRenderer" rVer="16.0.8326">
                    <am3d:blip r:embed="rId14"/>
                  </am3d:raster>
                  <am3d:objViewport viewportSz="5782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 Model 55" descr="Decorative Anemometer">
                <a:extLst>
                  <a:ext uri="{FF2B5EF4-FFF2-40B4-BE49-F238E27FC236}">
                    <a16:creationId xmlns:a16="http://schemas.microsoft.com/office/drawing/2014/main" id="{69129815-34B2-4B99-8803-5464AE347C91}"/>
                  </a:ext>
                </a:extLst>
              </p:cNvPr>
              <p:cNvPicPr>
                <a:picLocks noGrp="1" noRot="1" noChangeAspect="1" noMove="1" noResize="1" noEditPoints="1" noAdjustHandles="1" noChangeArrowheads="1" noChangeShapeType="1" noCrop="1"/>
              </p:cNvPicPr>
              <p:nvPr/>
            </p:nvPicPr>
            <p:blipFill>
              <a:blip r:embed="rId14"/>
              <a:stretch>
                <a:fillRect/>
              </a:stretch>
            </p:blipFill>
            <p:spPr>
              <a:xfrm>
                <a:off x="6341381" y="2514516"/>
                <a:ext cx="426577" cy="40761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7" name="3D Model 56" descr="Fishing Rod">
                <a:extLst>
                  <a:ext uri="{FF2B5EF4-FFF2-40B4-BE49-F238E27FC236}">
                    <a16:creationId xmlns:a16="http://schemas.microsoft.com/office/drawing/2014/main" id="{21D8265E-E4D7-4B9C-8E7A-6F5866C770D3}"/>
                  </a:ext>
                </a:extLst>
              </p:cNvPr>
              <p:cNvGraphicFramePr>
                <a:graphicFrameLocks noChangeAspect="1"/>
              </p:cNvGraphicFramePr>
              <p:nvPr/>
            </p:nvGraphicFramePr>
            <p:xfrm>
              <a:off x="6535521" y="2784634"/>
              <a:ext cx="67189" cy="1519905"/>
            </p:xfrm>
            <a:graphic>
              <a:graphicData uri="http://schemas.microsoft.com/office/drawing/2017/model3d">
                <am3d:model3d r:embed="rId15">
                  <am3d:spPr>
                    <a:xfrm>
                      <a:off x="0" y="0"/>
                      <a:ext cx="67189" cy="1519905"/>
                    </a:xfrm>
                    <a:prstGeom prst="rect">
                      <a:avLst/>
                    </a:prstGeom>
                  </am3d:spPr>
                  <am3d:camera>
                    <am3d:pos x="0" y="0" z="47173662"/>
                    <am3d:up dx="0" dy="36000000" dz="0"/>
                    <am3d:lookAt x="0" y="0" z="0"/>
                    <am3d:perspective fov="2700000"/>
                  </am3d:camera>
                  <am3d:trans>
                    <am3d:meterPerModelUnit n="1149373" d="1000000"/>
                    <am3d:preTrans dx="0" dy="0" dz="2"/>
                    <am3d:scale>
                      <am3d:sx n="1000000" d="1000000"/>
                      <am3d:sy n="1000000" d="1000000"/>
                      <am3d:sz n="1000000" d="1000000"/>
                    </am3d:scale>
                    <am3d:rot ax="5404465" ay="-792671" az="5380629"/>
                    <am3d:postTrans dx="0" dy="0" dz="0"/>
                  </am3d:trans>
                  <am3d:raster rName="Office3DRenderer" rVer="16.0.8326">
                    <am3d:blip r:embed="rId23"/>
                  </am3d:raster>
                  <am3d:objViewport viewportSz="15292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3D Model 56" descr="Fishing Rod">
                <a:extLst>
                  <a:ext uri="{FF2B5EF4-FFF2-40B4-BE49-F238E27FC236}">
                    <a16:creationId xmlns:a16="http://schemas.microsoft.com/office/drawing/2014/main" id="{21D8265E-E4D7-4B9C-8E7A-6F5866C770D3}"/>
                  </a:ext>
                </a:extLst>
              </p:cNvPr>
              <p:cNvPicPr>
                <a:picLocks noGrp="1" noRot="1" noChangeAspect="1" noMove="1" noResize="1" noEditPoints="1" noAdjustHandles="1" noChangeArrowheads="1" noChangeShapeType="1" noCrop="1"/>
              </p:cNvPicPr>
              <p:nvPr/>
            </p:nvPicPr>
            <p:blipFill>
              <a:blip r:embed="rId23"/>
              <a:stretch>
                <a:fillRect/>
              </a:stretch>
            </p:blipFill>
            <p:spPr>
              <a:xfrm>
                <a:off x="6535521" y="2784634"/>
                <a:ext cx="67189" cy="1519905"/>
              </a:xfrm>
              <a:prstGeom prst="rect">
                <a:avLst/>
              </a:prstGeom>
            </p:spPr>
          </p:pic>
        </mc:Fallback>
      </mc:AlternateContent>
      <p:sp>
        <p:nvSpPr>
          <p:cNvPr id="39" name="Rectangle 38">
            <a:extLst>
              <a:ext uri="{FF2B5EF4-FFF2-40B4-BE49-F238E27FC236}">
                <a16:creationId xmlns:a16="http://schemas.microsoft.com/office/drawing/2014/main" id="{ACCD888D-260A-4270-84F4-7FD3CE689DC8}"/>
              </a:ext>
            </a:extLst>
          </p:cNvPr>
          <p:cNvSpPr/>
          <p:nvPr/>
        </p:nvSpPr>
        <p:spPr>
          <a:xfrm>
            <a:off x="8174225" y="5362851"/>
            <a:ext cx="3930886" cy="954107"/>
          </a:xfrm>
          <a:prstGeom prst="rect">
            <a:avLst/>
          </a:prstGeom>
        </p:spPr>
        <p:txBody>
          <a:bodyPr wrap="square">
            <a:spAutoFit/>
          </a:bodyPr>
          <a:lstStyle/>
          <a:p>
            <a:r>
              <a:rPr lang="en-US" sz="1400" b="1" i="1" dirty="0"/>
              <a:t>The idea behind the project is not to transform the RSD data to a “correct turbulence” but trying to achieve the correct load response</a:t>
            </a:r>
          </a:p>
        </p:txBody>
      </p:sp>
    </p:spTree>
    <p:extLst>
      <p:ext uri="{BB962C8B-B14F-4D97-AF65-F5344CB8AC3E}">
        <p14:creationId xmlns:p14="http://schemas.microsoft.com/office/powerpoint/2010/main" val="226344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000" fill="hold"/>
                                        <p:tgtEl>
                                          <p:spTgt spid="29"/>
                                        </p:tgtEl>
                                        <p:attrNameLst>
                                          <p:attrName>embedded1</p:attrName>
                                        </p:attrNameLst>
                                      </p:cBhvr>
                                      <p:tavLst>
                                        <p:tav tm="0">
                                          <p:val>
                                            <p:fltVal val="0"/>
                                          </p:val>
                                        </p:tav>
                                        <p:tav tm="100000">
                                          <p:val>
                                            <p:fltVal val="1"/>
                                          </p:val>
                                        </p:tav>
                                      </p:tavLst>
                                    </p:anim>
                                  </p:childTnLst>
                                </p:cTn>
                              </p:par>
                              <p:par>
                                <p:cTn id="7" presetID="100" presetClass="emph" presetSubtype="1" repeatCount="indefinite" fill="hold" nodeType="withEffect">
                                  <p:stCondLst>
                                    <p:cond delay="0"/>
                                  </p:stCondLst>
                                  <p:childTnLst>
                                    <p:anim calcmode="lin" valueType="num">
                                      <p:cBhvr>
                                        <p:cTn id="8" dur="3000" fill="hold"/>
                                        <p:tgtEl>
                                          <p:spTgt spid="33"/>
                                        </p:tgtEl>
                                        <p:attrNameLst>
                                          <p:attrName>embedded1</p:attrName>
                                        </p:attrNameLst>
                                      </p:cBhvr>
                                      <p:tavLst>
                                        <p:tav tm="0">
                                          <p:val>
                                            <p:fltVal val="0"/>
                                          </p:val>
                                        </p:tav>
                                        <p:tav tm="100000">
                                          <p:val>
                                            <p:fltVal val="1"/>
                                          </p:val>
                                        </p:tav>
                                      </p:tavLst>
                                    </p:anim>
                                  </p:childTnLst>
                                </p:cTn>
                              </p:par>
                              <p:par>
                                <p:cTn id="9" presetID="100" presetClass="emph" presetSubtype="1" repeatCount="indefinite" fill="hold" nodeType="withEffect">
                                  <p:stCondLst>
                                    <p:cond delay="0"/>
                                  </p:stCondLst>
                                  <p:childTnLst>
                                    <p:anim calcmode="lin" valueType="num">
                                      <p:cBhvr>
                                        <p:cTn id="10" dur="3000" fill="hold"/>
                                        <p:tgtEl>
                                          <p:spTgt spid="34"/>
                                        </p:tgtEl>
                                        <p:attrNameLst>
                                          <p:attrName>embedded1</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9" presetClass="emph" presetSubtype="0" nodeType="withEffect">
                                  <p:stCondLst>
                                    <p:cond delay="0"/>
                                  </p:stCondLst>
                                  <p:childTnLst>
                                    <p:set>
                                      <p:cBhvr>
                                        <p:cTn id="48" dur="indefinite"/>
                                        <p:tgtEl>
                                          <p:spTgt spid="57"/>
                                        </p:tgtEl>
                                        <p:attrNameLst>
                                          <p:attrName>style.opacity</p:attrName>
                                        </p:attrNameLst>
                                      </p:cBhvr>
                                      <p:to>
                                        <p:strVal val="0.5"/>
                                      </p:to>
                                    </p:set>
                                    <p:animEffect filter="image" prLst="opacity: 0.5">
                                      <p:cBhvr rctx="IE">
                                        <p:cTn id="49" dur="indefinite"/>
                                        <p:tgtEl>
                                          <p:spTgt spid="57"/>
                                        </p:tgtEl>
                                      </p:cBhvr>
                                    </p:animEffect>
                                  </p:childTnLst>
                                </p:cTn>
                              </p:par>
                              <p:par>
                                <p:cTn id="50" presetID="9" presetClass="emph" presetSubtype="0" nodeType="withEffect">
                                  <p:stCondLst>
                                    <p:cond delay="0"/>
                                  </p:stCondLst>
                                  <p:childTnLst>
                                    <p:set>
                                      <p:cBhvr>
                                        <p:cTn id="51" dur="indefinite"/>
                                        <p:tgtEl>
                                          <p:spTgt spid="56"/>
                                        </p:tgtEl>
                                        <p:attrNameLst>
                                          <p:attrName>style.opacity</p:attrName>
                                        </p:attrNameLst>
                                      </p:cBhvr>
                                      <p:to>
                                        <p:strVal val="0.5"/>
                                      </p:to>
                                    </p:set>
                                    <p:animEffect filter="image" prLst="opacity: 0.5">
                                      <p:cBhvr rctx="IE">
                                        <p:cTn id="52" dur="indefinite"/>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2" grpId="0"/>
      <p:bldP spid="28" grpId="0"/>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07C5C1-72DD-4AB8-B829-E50C2F01259D}"/>
              </a:ext>
            </a:extLst>
          </p:cNvPr>
          <p:cNvPicPr>
            <a:picLocks noChangeAspect="1"/>
          </p:cNvPicPr>
          <p:nvPr/>
        </p:nvPicPr>
        <p:blipFill>
          <a:blip r:embed="rId3"/>
          <a:stretch>
            <a:fillRect/>
          </a:stretch>
        </p:blipFill>
        <p:spPr>
          <a:xfrm>
            <a:off x="3711799" y="669942"/>
            <a:ext cx="8403004" cy="5756058"/>
          </a:xfrm>
          <a:prstGeom prst="rect">
            <a:avLst/>
          </a:prstGeom>
        </p:spPr>
      </p:pic>
      <p:sp>
        <p:nvSpPr>
          <p:cNvPr id="3" name="Slide Number Placeholder 2">
            <a:extLst>
              <a:ext uri="{FF2B5EF4-FFF2-40B4-BE49-F238E27FC236}">
                <a16:creationId xmlns:a16="http://schemas.microsoft.com/office/drawing/2014/main" id="{F0ED1907-4124-45F9-A155-1CC32F3319E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CB0DEF-0313-43CE-8806-B644FC9EC852}" type="slidenum">
              <a:rPr kumimoji="0" lang="en-GB" sz="800" b="1" i="0" u="none" strike="noStrike" kern="1200" cap="none" spc="0" normalizeH="0" baseline="0" noProof="0" smtClean="0">
                <a:ln>
                  <a:noFill/>
                </a:ln>
                <a:solidFill>
                  <a:srgbClr val="37424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800" b="1" i="0" u="none" strike="noStrike" kern="1200" cap="none" spc="0" normalizeH="0" baseline="0" noProof="0" dirty="0">
              <a:ln>
                <a:noFill/>
              </a:ln>
              <a:solidFill>
                <a:srgbClr val="37424A"/>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C757F63A-26F9-4287-9BC6-6F497B6675F1}"/>
              </a:ext>
            </a:extLst>
          </p:cNvPr>
          <p:cNvCxnSpPr>
            <a:cxnSpLocks/>
          </p:cNvCxnSpPr>
          <p:nvPr/>
        </p:nvCxnSpPr>
        <p:spPr>
          <a:xfrm>
            <a:off x="187762" y="1018095"/>
            <a:ext cx="11716238" cy="0"/>
          </a:xfrm>
          <a:prstGeom prst="line">
            <a:avLst/>
          </a:prstGeom>
          <a:ln w="19050"/>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D2F2E125-B4E6-4B71-8E8C-E1F5773122DC}"/>
              </a:ext>
            </a:extLst>
          </p:cNvPr>
          <p:cNvSpPr txBox="1"/>
          <p:nvPr/>
        </p:nvSpPr>
        <p:spPr>
          <a:xfrm>
            <a:off x="288000" y="1035286"/>
            <a:ext cx="2964247" cy="3418501"/>
          </a:xfrm>
          <a:prstGeom prst="rect">
            <a:avLst/>
          </a:prstGeom>
          <a:noFill/>
        </p:spPr>
        <p:txBody>
          <a:bodyPr wrap="square" lIns="90000" tIns="46800" rIns="90000" bIns="4680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424A"/>
              </a:solidFill>
              <a:effectLst/>
              <a:uLnTx/>
              <a:uFillTx/>
              <a:latin typeface="Arial"/>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424A"/>
                </a:solidFill>
                <a:effectLst/>
                <a:uLnTx/>
                <a:uFillTx/>
                <a:latin typeface="Arial"/>
                <a:ea typeface="+mn-ea"/>
                <a:cs typeface="+mn-cs"/>
              </a:rPr>
              <a:t>Selection of the Lag (window)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424A"/>
                </a:solidFill>
                <a:effectLst/>
                <a:uLnTx/>
                <a:uFillTx/>
                <a:latin typeface="Arial"/>
                <a:ea typeface="+mn-ea"/>
                <a:cs typeface="+mn-cs"/>
              </a:rPr>
              <a:t>Decomposition and Reconstruction of each component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424A"/>
                </a:solidFill>
                <a:effectLst/>
                <a:uLnTx/>
                <a:uFillTx/>
                <a:latin typeface="Arial"/>
                <a:ea typeface="+mn-ea"/>
                <a:cs typeface="+mn-cs"/>
              </a:rPr>
              <a:t>The components are additive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424A"/>
                </a:solidFill>
                <a:effectLst/>
                <a:uLnTx/>
                <a:uFillTx/>
                <a:latin typeface="Arial"/>
                <a:ea typeface="+mn-ea"/>
                <a:cs typeface="+mn-cs"/>
              </a:rPr>
              <a:t>Higher components tend to noise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424A"/>
              </a:solidFill>
              <a:effectLst/>
              <a:uLnTx/>
              <a:uFillTx/>
              <a:latin typeface="Arial"/>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7424A"/>
              </a:solidFill>
              <a:effectLst/>
              <a:uLnTx/>
              <a:uFillTx/>
              <a:latin typeface="Arial"/>
              <a:ea typeface="+mn-ea"/>
              <a:cs typeface="+mn-cs"/>
            </a:endParaRPr>
          </a:p>
        </p:txBody>
      </p:sp>
      <p:sp>
        <p:nvSpPr>
          <p:cNvPr id="8" name="Title 1">
            <a:extLst>
              <a:ext uri="{FF2B5EF4-FFF2-40B4-BE49-F238E27FC236}">
                <a16:creationId xmlns:a16="http://schemas.microsoft.com/office/drawing/2014/main" id="{9977F5E1-831C-4AFA-8985-FCBAB4A144B5}"/>
              </a:ext>
            </a:extLst>
          </p:cNvPr>
          <p:cNvSpPr txBox="1">
            <a:spLocks/>
          </p:cNvSpPr>
          <p:nvPr/>
        </p:nvSpPr>
        <p:spPr>
          <a:xfrm>
            <a:off x="288000" y="244800"/>
            <a:ext cx="11616000" cy="352800"/>
          </a:xfrm>
          <a:prstGeom prst="rect">
            <a:avLst/>
          </a:prstGeom>
        </p:spPr>
        <p:txBody>
          <a:bodyPr vert="horz" lIns="0" tIns="0" rIns="0" bIns="0" rtlCol="0" anchor="t" anchorCtr="0">
            <a:noAutofit/>
          </a:bodyPr>
          <a:lstStyle>
            <a:lvl1pPr algn="l" defTabSz="914377" rtl="0" eaLnBrk="1" latinLnBrk="0" hangingPunct="1">
              <a:lnSpc>
                <a:spcPct val="96000"/>
              </a:lnSpc>
              <a:spcBef>
                <a:spcPct val="0"/>
              </a:spcBef>
              <a:buNone/>
              <a:defRPr sz="2400" kern="1200">
                <a:solidFill>
                  <a:schemeClr val="tx1"/>
                </a:solidFill>
                <a:latin typeface="+mj-lt"/>
                <a:ea typeface="+mj-ea"/>
                <a:cs typeface="+mj-cs"/>
              </a:defRPr>
            </a:lvl1pPr>
          </a:lstStyle>
          <a:p>
            <a:pPr marL="0" marR="0" lvl="0" indent="0" algn="l" defTabSz="914377" rtl="0" eaLnBrk="1" fontAlgn="auto" latinLnBrk="0" hangingPunct="1">
              <a:lnSpc>
                <a:spcPct val="96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j-ea"/>
                <a:cs typeface="+mj-cs"/>
              </a:rPr>
              <a:t>Methodology</a:t>
            </a:r>
            <a:br>
              <a:rPr kumimoji="0" lang="en-US" sz="2400" b="1" i="0" u="none" strike="noStrike" kern="1200" cap="none" spc="0" normalizeH="0" baseline="0" noProof="0" dirty="0">
                <a:ln>
                  <a:noFill/>
                </a:ln>
                <a:solidFill>
                  <a:srgbClr val="000000"/>
                </a:solidFill>
                <a:effectLst/>
                <a:uLnTx/>
                <a:uFillTx/>
                <a:latin typeface="Arial"/>
                <a:ea typeface="+mj-ea"/>
                <a:cs typeface="+mj-cs"/>
              </a:rPr>
            </a:br>
            <a:r>
              <a:rPr kumimoji="0" lang="en-US" sz="2000" b="1" i="0" u="none" strike="noStrike" kern="1200" cap="none" spc="0" normalizeH="0" baseline="0" noProof="0" dirty="0">
                <a:ln>
                  <a:noFill/>
                </a:ln>
                <a:solidFill>
                  <a:srgbClr val="000000"/>
                </a:solidFill>
                <a:effectLst/>
                <a:uLnTx/>
                <a:uFillTx/>
                <a:latin typeface="Arial"/>
                <a:ea typeface="+mj-ea"/>
                <a:cs typeface="+mj-cs"/>
              </a:rPr>
              <a:t>Algorithm</a:t>
            </a:r>
            <a:endParaRPr kumimoji="0" lang="en-GB" sz="2000" b="1" i="0" u="none" strike="noStrike" kern="1200" cap="none" spc="0" normalizeH="0" baseline="0" noProof="0" dirty="0">
              <a:ln>
                <a:noFill/>
              </a:ln>
              <a:solidFill>
                <a:srgbClr val="000000"/>
              </a:solidFill>
              <a:effectLst/>
              <a:uLnTx/>
              <a:uFillTx/>
              <a:latin typeface="Arial"/>
              <a:ea typeface="+mj-ea"/>
              <a:cs typeface="+mj-cs"/>
            </a:endParaRPr>
          </a:p>
        </p:txBody>
      </p:sp>
      <mc:AlternateContent xmlns:mc="http://schemas.openxmlformats.org/markup-compatibility/2006">
        <mc:Choice xmlns:am3d="http://schemas.microsoft.com/office/drawing/2017/model3d" Requires="am3d">
          <p:graphicFrame>
            <p:nvGraphicFramePr>
              <p:cNvPr id="13" name="3D Model 12" descr="Hexagonal Prism And Base Grey">
                <a:extLst>
                  <a:ext uri="{FF2B5EF4-FFF2-40B4-BE49-F238E27FC236}">
                    <a16:creationId xmlns:a16="http://schemas.microsoft.com/office/drawing/2014/main" id="{52FBC70A-3B12-4D49-87AF-F55ADAEB3B77}"/>
                  </a:ext>
                </a:extLst>
              </p:cNvPr>
              <p:cNvGraphicFramePr>
                <a:graphicFrameLocks noChangeAspect="1"/>
              </p:cNvGraphicFramePr>
              <p:nvPr/>
            </p:nvGraphicFramePr>
            <p:xfrm>
              <a:off x="1363475" y="5123107"/>
              <a:ext cx="801129" cy="1047975"/>
            </p:xfrm>
            <a:graphic>
              <a:graphicData uri="http://schemas.microsoft.com/office/drawing/2017/model3d">
                <am3d:model3d r:embed="rId4">
                  <am3d:spPr>
                    <a:xfrm>
                      <a:off x="0" y="0"/>
                      <a:ext cx="801129" cy="1047975"/>
                    </a:xfrm>
                    <a:prstGeom prst="rect">
                      <a:avLst/>
                    </a:prstGeom>
                  </am3d:spPr>
                  <am3d:camera>
                    <am3d:pos x="0" y="0" z="77927570"/>
                    <am3d:up dx="0" dy="36000000" dz="0"/>
                    <am3d:lookAt x="0" y="0" z="0"/>
                    <am3d:perspective fov="2700000"/>
                  </am3d:camera>
                  <am3d:trans>
                    <am3d:meterPerModelUnit n="138614" d="1000000"/>
                    <am3d:preTrans dx="36" dy="-18000000" dz="0"/>
                    <am3d:scale>
                      <am3d:sx n="1000000" d="1000000"/>
                      <am3d:sy n="1000000" d="1000000"/>
                      <am3d:sz n="1000000" d="1000000"/>
                    </am3d:scale>
                    <am3d:rot ax="1094602" ay="944706" az="306671"/>
                    <am3d:postTrans dx="0" dy="0" dz="0"/>
                  </am3d:trans>
                  <am3d:raster rName="Office3DRenderer" rVer="16.0.8326">
                    <am3d:blip r:embed="rId5"/>
                  </am3d:raster>
                  <am3d:objViewport viewportSz="12768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Hexagonal Prism And Base Grey">
                <a:extLst>
                  <a:ext uri="{FF2B5EF4-FFF2-40B4-BE49-F238E27FC236}">
                    <a16:creationId xmlns:a16="http://schemas.microsoft.com/office/drawing/2014/main" id="{52FBC70A-3B12-4D49-87AF-F55ADAEB3B77}"/>
                  </a:ext>
                </a:extLst>
              </p:cNvPr>
              <p:cNvPicPr>
                <a:picLocks noGrp="1" noRot="1" noChangeAspect="1" noMove="1" noResize="1" noEditPoints="1" noAdjustHandles="1" noChangeArrowheads="1" noChangeShapeType="1" noCrop="1"/>
              </p:cNvPicPr>
              <p:nvPr/>
            </p:nvPicPr>
            <p:blipFill>
              <a:blip r:embed="rId5"/>
              <a:stretch>
                <a:fillRect/>
              </a:stretch>
            </p:blipFill>
            <p:spPr>
              <a:xfrm>
                <a:off x="1363475" y="5123107"/>
                <a:ext cx="801129" cy="1047975"/>
              </a:xfrm>
              <a:prstGeom prst="rect">
                <a:avLst/>
              </a:prstGeom>
            </p:spPr>
          </p:pic>
        </mc:Fallback>
      </mc:AlternateContent>
    </p:spTree>
    <p:extLst>
      <p:ext uri="{BB962C8B-B14F-4D97-AF65-F5344CB8AC3E}">
        <p14:creationId xmlns:p14="http://schemas.microsoft.com/office/powerpoint/2010/main" val="1262135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1705</Words>
  <Application>Microsoft Office PowerPoint</Application>
  <PresentationFormat>Widescreen</PresentationFormat>
  <Paragraphs>308</Paragraphs>
  <Slides>36</Slides>
  <Notes>10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Exciting Updates from the Guidance Group</vt:lpstr>
      <vt:lpstr>Linked in Connecting</vt:lpstr>
      <vt:lpstr>Welcome new industry collaborators to the subgroup!</vt:lpstr>
      <vt:lpstr>Agenda</vt:lpstr>
      <vt:lpstr>New RSD TI Adjustment Method –  Bandpass Adjusted Turbulence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New Ask…Creation of RSD R&amp;D dataset  CARE CFARS anonymous repository</vt:lpstr>
      <vt:lpstr>The New Ask…Creation of R&amp;D dataset  CARE CFARS anonymous repository</vt:lpstr>
      <vt:lpstr>What’s Needed to Optimize This Method?</vt:lpstr>
      <vt:lpstr>Upcoming Subgroup TACT Analysis - TI Adjustment Comparison Tool</vt:lpstr>
      <vt:lpstr>PowerPoint Presentation</vt:lpstr>
      <vt:lpstr>Key Opensource TACT Revisions</vt:lpstr>
      <vt:lpstr>2021-2023 Proposed Roadmap</vt:lpstr>
      <vt:lpstr>2021-2022 Proposed Roadmap</vt:lpstr>
      <vt:lpstr>2021-2022 Proposed Roadmap</vt:lpstr>
      <vt:lpstr>Subgroup White Paper Update</vt:lpstr>
      <vt:lpstr>Subgroup White Paper # 1 Release</vt:lpstr>
      <vt:lpstr>Upcoming ACP CFARS Pre-Conference Session</vt:lpstr>
      <vt:lpstr>CFARS - An Open Source Industry Approach to Accelerate the Acceptance of Remote Sensing in Wind Energy Assessment </vt:lpstr>
      <vt:lpstr>Key Take Aways</vt:lpstr>
      <vt:lpstr>Summary &amp; Next Steps</vt:lpstr>
      <vt:lpstr>Discussion / Q&amp;A</vt:lpstr>
      <vt:lpstr>Back-Up</vt:lpstr>
      <vt:lpstr>Running Phase 3a Tool </vt:lpstr>
      <vt:lpstr>Running Phase 3b Tool</vt:lpstr>
      <vt:lpstr>Running Phase 3c Tool</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Suitability Subgroup </dc:title>
  <dc:creator>Alexandra Arntsen</dc:creator>
  <cp:lastModifiedBy>Alexandra Arntsen</cp:lastModifiedBy>
  <cp:revision>17</cp:revision>
  <dcterms:created xsi:type="dcterms:W3CDTF">2021-08-27T20:58:39Z</dcterms:created>
  <dcterms:modified xsi:type="dcterms:W3CDTF">2021-09-20T09:22:07Z</dcterms:modified>
</cp:coreProperties>
</file>